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2.xml" ContentType="application/vnd.openxmlformats-officedocument.presentationml.notesSlide+xml"/>
  <Override PartName="/ppt/slides/slide9.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notesSlides/notesSlide4.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84" r:id="rId1"/>
  </p:sldMasterIdLst>
  <p:notesMasterIdLst>
    <p:notesMasterId r:id="rId2"/>
  </p:notesMasterIdLst>
  <p:sldIdLst>
    <p:sldId id="311" r:id="rId3"/>
    <p:sldId id="312" r:id="rId4"/>
    <p:sldId id="313" r:id="rId5"/>
    <p:sldId id="314" r:id="rId6"/>
    <p:sldId id="315" r:id="rId7"/>
    <p:sldId id="316" r:id="rId8"/>
    <p:sldId id="317" r:id="rId9"/>
    <p:sldId id="318" r:id="rId10"/>
    <p:sldId id="319" r:id="rId11"/>
    <p:sldId id="320" r:id="rId12"/>
    <p:sldId id="321" r:id="rId13"/>
    <p:sldId id="322" r:id="rId1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34" autoAdjust="0"/>
    <p:restoredTop sz="89858" autoAdjust="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9" name=""/>
        <p:cNvGrpSpPr/>
        <p:nvPr/>
      </p:nvGrpSpPr>
      <p:grpSpPr>
        <a:xfrm>
          <a:off x="0" y="0"/>
          <a:ext cx="0" cy="0"/>
          <a:chOff x="0" y="0"/>
          <a:chExt cx="0" cy="0"/>
        </a:xfrm>
      </p:grpSpPr>
      <p:sp>
        <p:nvSpPr>
          <p:cNvPr id="1048692"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693"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126E5ACE-62A4-4540-998E-D77BBA8BE4BA}" type="datetimeFigureOut">
              <a:rPr lang="en-GB" smtClean="0"/>
            </a:fld>
            <a:endParaRPr lang="en-GB"/>
          </a:p>
        </p:txBody>
      </p:sp>
      <p:sp>
        <p:nvSpPr>
          <p:cNvPr id="1048694"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695"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696"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697"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C3D239E4-1092-41A7-B70A-EEECAD414B62}" type="slidenum">
              <a:rPr lang="en-GB" smtClean="0"/>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4" name="Slide Image Placeholder 1"/>
          <p:cNvSpPr>
            <a:spLocks noChangeAspect="1" noRot="1" noGrp="1"/>
          </p:cNvSpPr>
          <p:nvPr>
            <p:ph type="sldImg"/>
          </p:nvPr>
        </p:nvSpPr>
        <p:spPr/>
      </p:sp>
      <p:sp>
        <p:nvSpPr>
          <p:cNvPr id="1048625"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smtClean="0"/>
              <a:t>Utilitarian theory has two aspects: </a:t>
            </a:r>
            <a:r>
              <a:rPr dirty="0" lang="en-GB" smtClean="0"/>
              <a:t>Act utilitarianism and rule utilitarianism.</a:t>
            </a:r>
          </a:p>
          <a:p>
            <a:endParaRPr dirty="0" lang="en-GB"/>
          </a:p>
        </p:txBody>
      </p:sp>
      <p:sp>
        <p:nvSpPr>
          <p:cNvPr id="1048626"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sz="1200" lang="en-GB" smtClean="0"/>
              <a:t>If a being suffers, there can be no moral justification for refusing to take that suffering into consideration. No matter what the nature of the being, the principle of equality requires that the suffering be counted equally with the like suffering</a:t>
            </a:r>
            <a:endParaRPr dirty="0" lang="en-GB" smtClean="0"/>
          </a:p>
          <a:p>
            <a:endParaRPr dirty="0" lang="en-GB"/>
          </a:p>
        </p:txBody>
      </p:sp>
      <p:sp>
        <p:nvSpPr>
          <p:cNvPr id="1048610"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smtClean="0"/>
              <a:t>If a being suffers, there can be no moral justification for refusing to take that suffering into consideration. No matter what the nature of the being, the principle of equality requires that the suffering be counted equally with the like suffering (Smart, 1973).
</a:t>
            </a:r>
            <a:endParaRPr dirty="0" lang="en-GB" smtClean="0"/>
          </a:p>
        </p:txBody>
      </p:sp>
      <p:sp>
        <p:nvSpPr>
          <p:cNvPr id="1048605"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endParaRPr dirty="0" lang="en-GB"/>
          </a:p>
        </p:txBody>
      </p:sp>
      <p:sp>
        <p:nvSpPr>
          <p:cNvPr id="1048600"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5" name=""/>
          <p:cNvSpPr>
            <a:spLocks noGrp="1"/>
          </p:cNvSpPr>
          <p:nvPr>
            <p:ph type="body"/>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0" name=""/>
        <p:cNvGrpSpPr/>
        <p:nvPr/>
      </p:nvGrpSpPr>
      <p:grpSpPr>
        <a:xfrm>
          <a:off x="0" y="0"/>
          <a:ext cx="0" cy="0"/>
          <a:chOff x="0" y="0"/>
          <a:chExt cx="0" cy="0"/>
        </a:xfrm>
      </p:grpSpPr>
      <p:sp>
        <p:nvSpPr>
          <p:cNvPr id="1048611" name="Title 13"/>
          <p:cNvSpPr>
            <a:spLocks noGrp="1"/>
          </p:cNvSpPr>
          <p:nvPr>
            <p:ph type="ctrTitle"/>
          </p:nvPr>
        </p:nvSpPr>
        <p:spPr>
          <a:xfrm>
            <a:off x="1432560" y="359898"/>
            <a:ext cx="7406640" cy="1472184"/>
          </a:xfrm>
        </p:spPr>
        <p:txBody>
          <a:bodyPr anchor="b"/>
          <a:lstStyle>
            <a:lvl1pPr algn="l"/>
          </a:lstStyle>
          <a:p>
            <a:r>
              <a:rPr kumimoji="0" lang="en-US" smtClean="0"/>
              <a:t>Click to edit Master title style</a:t>
            </a:r>
            <a:endParaRPr kumimoji="0" lang="en-US"/>
          </a:p>
        </p:txBody>
      </p:sp>
      <p:sp>
        <p:nvSpPr>
          <p:cNvPr id="1048612" name="Subtitle 21"/>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613" name="Date Placeholder 6"/>
          <p:cNvSpPr>
            <a:spLocks noGrp="1"/>
          </p:cNvSpPr>
          <p:nvPr>
            <p:ph type="dt" sz="half" idx="10"/>
          </p:nvPr>
        </p:nvSpPr>
        <p:spPr/>
        <p:txBody>
          <a:bodyPr/>
          <a:p>
            <a:fld id="{0BE943C1-B280-4272-BDC0-66888233774F}" type="datetimeFigureOut">
              <a:rPr lang="en-GB" smtClean="0"/>
            </a:fld>
            <a:endParaRPr lang="en-GB"/>
          </a:p>
        </p:txBody>
      </p:sp>
      <p:sp>
        <p:nvSpPr>
          <p:cNvPr id="1048614" name="Footer Placeholder 19"/>
          <p:cNvSpPr>
            <a:spLocks noGrp="1"/>
          </p:cNvSpPr>
          <p:nvPr>
            <p:ph type="ftr" sz="quarter" idx="11"/>
          </p:nvPr>
        </p:nvSpPr>
        <p:spPr/>
        <p:txBody>
          <a:bodyPr/>
          <a:p>
            <a:endParaRPr lang="en-GB"/>
          </a:p>
        </p:txBody>
      </p:sp>
      <p:sp>
        <p:nvSpPr>
          <p:cNvPr id="1048615" name="Slide Number Placeholder 9"/>
          <p:cNvSpPr>
            <a:spLocks noGrp="1"/>
          </p:cNvSpPr>
          <p:nvPr>
            <p:ph type="sldNum" sz="quarter" idx="12"/>
          </p:nvPr>
        </p:nvSpPr>
        <p:spPr/>
        <p:txBody>
          <a:bodyPr/>
          <a:p>
            <a:fld id="{9CA3F605-DA7D-4462-BBE0-D6673BA55DF2}" type="slidenum">
              <a:rPr lang="en-GB" smtClean="0"/>
            </a:fld>
            <a:endParaRPr lang="en-GB"/>
          </a:p>
        </p:txBody>
      </p:sp>
      <p:sp>
        <p:nvSpPr>
          <p:cNvPr id="1048616" name="Oval 7"/>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17" name="Oval 8"/>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6" name=""/>
        <p:cNvGrpSpPr/>
        <p:nvPr/>
      </p:nvGrpSpPr>
      <p:grpSpPr>
        <a:xfrm>
          <a:off x="0" y="0"/>
          <a:ext cx="0" cy="0"/>
          <a:chOff x="0" y="0"/>
          <a:chExt cx="0" cy="0"/>
        </a:xfrm>
      </p:grpSpPr>
      <p:sp>
        <p:nvSpPr>
          <p:cNvPr id="1048586" name="Title 1"/>
          <p:cNvSpPr>
            <a:spLocks noGrp="1"/>
          </p:cNvSpPr>
          <p:nvPr>
            <p:ph type="title"/>
          </p:nvPr>
        </p:nvSpPr>
        <p:spPr/>
        <p:txBody>
          <a:bodyPr/>
          <a:p>
            <a:r>
              <a:rPr kumimoji="0" lang="en-US" smtClean="0"/>
              <a:t>Click to edit Master title style</a:t>
            </a:r>
            <a:endParaRPr kumimoji="0" lang="en-US"/>
          </a:p>
        </p:txBody>
      </p:sp>
      <p:sp>
        <p:nvSpPr>
          <p:cNvPr id="1048587"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88" name="Date Placeholder 3"/>
          <p:cNvSpPr>
            <a:spLocks noGrp="1"/>
          </p:cNvSpPr>
          <p:nvPr>
            <p:ph type="dt" sz="half" idx="10"/>
          </p:nvPr>
        </p:nvSpPr>
        <p:spPr/>
        <p:txBody>
          <a:bodyPr/>
          <a:p>
            <a:fld id="{0BE943C1-B280-4272-BDC0-66888233774F}" type="datetimeFigureOut">
              <a:rPr lang="en-GB" smtClean="0"/>
            </a:fld>
            <a:endParaRPr lang="en-GB"/>
          </a:p>
        </p:txBody>
      </p:sp>
      <p:sp>
        <p:nvSpPr>
          <p:cNvPr id="1048589" name="Footer Placeholder 4"/>
          <p:cNvSpPr>
            <a:spLocks noGrp="1"/>
          </p:cNvSpPr>
          <p:nvPr>
            <p:ph type="ftr" sz="quarter" idx="11"/>
          </p:nvPr>
        </p:nvSpPr>
        <p:spPr/>
        <p:txBody>
          <a:bodyPr/>
          <a:p>
            <a:endParaRPr lang="en-GB"/>
          </a:p>
        </p:txBody>
      </p:sp>
      <p:sp>
        <p:nvSpPr>
          <p:cNvPr id="1048590"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56" name=""/>
        <p:cNvGrpSpPr/>
        <p:nvPr/>
      </p:nvGrpSpPr>
      <p:grpSpPr>
        <a:xfrm>
          <a:off x="0" y="0"/>
          <a:ext cx="0" cy="0"/>
          <a:chOff x="0" y="0"/>
          <a:chExt cx="0" cy="0"/>
        </a:xfrm>
      </p:grpSpPr>
      <p:sp>
        <p:nvSpPr>
          <p:cNvPr id="1048672" name="Rectangle 6"/>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3" name="Title 1"/>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n-US" smtClean="0"/>
              <a:t>Click to edit Master title style</a:t>
            </a:r>
            <a:endParaRPr kumimoji="0" lang="en-US"/>
          </a:p>
        </p:txBody>
      </p:sp>
      <p:sp>
        <p:nvSpPr>
          <p:cNvPr id="1048674" name="Text Placeholder 2"/>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75"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76" name="Footer Placeholder 4"/>
          <p:cNvSpPr>
            <a:spLocks noGrp="1"/>
          </p:cNvSpPr>
          <p:nvPr>
            <p:ph type="ftr" sz="quarter" idx="11"/>
          </p:nvPr>
        </p:nvSpPr>
        <p:spPr/>
        <p:txBody>
          <a:bodyPr/>
          <a:p>
            <a:endParaRPr lang="en-GB"/>
          </a:p>
        </p:txBody>
      </p:sp>
      <p:sp>
        <p:nvSpPr>
          <p:cNvPr id="1048677" name="Slide Number Placeholder 5"/>
          <p:cNvSpPr>
            <a:spLocks noGrp="1"/>
          </p:cNvSpPr>
          <p:nvPr>
            <p:ph type="sldNum" sz="quarter" idx="12"/>
          </p:nvPr>
        </p:nvSpPr>
        <p:spPr/>
        <p:txBody>
          <a:bodyPr/>
          <a:p>
            <a:fld id="{9CA3F605-DA7D-4462-BBE0-D6673BA55DF2}" type="slidenum">
              <a:rPr lang="en-GB" smtClean="0"/>
            </a:fld>
            <a:endParaRPr lang="en-GB"/>
          </a:p>
        </p:txBody>
      </p:sp>
      <p:sp>
        <p:nvSpPr>
          <p:cNvPr id="1048678" name="Rectangle 9"/>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9" name="Oval 7"/>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80" name="Oval 8"/>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0" name=""/>
        <p:cNvGrpSpPr/>
        <p:nvPr/>
      </p:nvGrpSpPr>
      <p:grpSpPr>
        <a:xfrm>
          <a:off x="0" y="0"/>
          <a:ext cx="0" cy="0"/>
          <a:chOff x="0" y="0"/>
          <a:chExt cx="0" cy="0"/>
        </a:xfrm>
      </p:grpSpPr>
      <p:sp>
        <p:nvSpPr>
          <p:cNvPr id="1048635" name="Title 1"/>
          <p:cNvSpPr>
            <a:spLocks noGrp="1"/>
          </p:cNvSpPr>
          <p:nvPr>
            <p:ph type="title"/>
          </p:nvPr>
        </p:nvSpPr>
        <p:spPr>
          <a:xfrm>
            <a:off x="1435608" y="274320"/>
            <a:ext cx="7498080" cy="1143000"/>
          </a:xfrm>
        </p:spPr>
        <p:txBody>
          <a:bodyPr/>
          <a:p>
            <a:r>
              <a:rPr kumimoji="0" lang="en-US" smtClean="0"/>
              <a:t>Click to edit Master title style</a:t>
            </a:r>
            <a:endParaRPr kumimoji="0" lang="en-US"/>
          </a:p>
        </p:txBody>
      </p:sp>
      <p:sp>
        <p:nvSpPr>
          <p:cNvPr id="1048636"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7"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8"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39" name="Footer Placeholder 5"/>
          <p:cNvSpPr>
            <a:spLocks noGrp="1"/>
          </p:cNvSpPr>
          <p:nvPr>
            <p:ph type="ftr" sz="quarter" idx="11"/>
          </p:nvPr>
        </p:nvSpPr>
        <p:spPr/>
        <p:txBody>
          <a:bodyPr/>
          <a:p>
            <a:endParaRPr lang="en-GB"/>
          </a:p>
        </p:txBody>
      </p:sp>
      <p:sp>
        <p:nvSpPr>
          <p:cNvPr id="1048640" name="Slide Number Placeholder 6"/>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spTree>
      <p:nvGrpSpPr>
        <p:cNvPr id="51" name=""/>
        <p:cNvGrpSpPr/>
        <p:nvPr/>
      </p:nvGrpSpPr>
      <p:grpSpPr>
        <a:xfrm>
          <a:off x="0" y="0"/>
          <a:ext cx="0" cy="0"/>
          <a:chOff x="0" y="0"/>
          <a:chExt cx="0" cy="0"/>
        </a:xfrm>
      </p:grpSpPr>
      <p:sp>
        <p:nvSpPr>
          <p:cNvPr id="1048641" name="Title 1"/>
          <p:cNvSpPr>
            <a:spLocks noGrp="1"/>
          </p:cNvSpPr>
          <p:nvPr>
            <p:ph type="title"/>
          </p:nvPr>
        </p:nvSpPr>
        <p:spPr>
          <a:xfrm>
            <a:off x="457200" y="5160336"/>
            <a:ext cx="8229600" cy="1143000"/>
          </a:xfrm>
        </p:spPr>
        <p:txBody>
          <a:bodyPr anchor="ctr"/>
          <a:lstStyle>
            <a:lvl1pPr algn="ctr">
              <a:defRPr baseline="0" b="1" cap="none" sz="4500"/>
            </a:lvl1pPr>
          </a:lstStyle>
          <a:p>
            <a:r>
              <a:rPr kumimoji="0" lang="en-US" smtClean="0"/>
              <a:t>Click to edit Master title style</a:t>
            </a:r>
            <a:endParaRPr kumimoji="0" lang="en-US"/>
          </a:p>
        </p:txBody>
      </p:sp>
      <p:sp>
        <p:nvSpPr>
          <p:cNvPr id="1048642"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3"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4"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5"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6" name="Date Placeholder 6"/>
          <p:cNvSpPr>
            <a:spLocks noGrp="1"/>
          </p:cNvSpPr>
          <p:nvPr>
            <p:ph type="dt" sz="half" idx="10"/>
          </p:nvPr>
        </p:nvSpPr>
        <p:spPr/>
        <p:txBody>
          <a:bodyPr/>
          <a:p>
            <a:fld id="{0BE943C1-B280-4272-BDC0-66888233774F}" type="datetimeFigureOut">
              <a:rPr lang="en-GB" smtClean="0"/>
            </a:fld>
            <a:endParaRPr lang="en-GB"/>
          </a:p>
        </p:txBody>
      </p:sp>
      <p:sp>
        <p:nvSpPr>
          <p:cNvPr id="1048647" name="Footer Placeholder 7"/>
          <p:cNvSpPr>
            <a:spLocks noGrp="1"/>
          </p:cNvSpPr>
          <p:nvPr>
            <p:ph type="ftr" sz="quarter" idx="11"/>
          </p:nvPr>
        </p:nvSpPr>
        <p:spPr/>
        <p:txBody>
          <a:bodyPr/>
          <a:p>
            <a:endParaRPr lang="en-GB"/>
          </a:p>
        </p:txBody>
      </p:sp>
      <p:sp>
        <p:nvSpPr>
          <p:cNvPr id="1048648" name="Slide Number Placeholder 8"/>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49" name="Title 1"/>
          <p:cNvSpPr>
            <a:spLocks noGrp="1"/>
          </p:cNvSpPr>
          <p:nvPr>
            <p:ph type="title"/>
          </p:nvPr>
        </p:nvSpPr>
        <p:spPr>
          <a:xfrm>
            <a:off x="1435608" y="274320"/>
            <a:ext cx="7498080" cy="1143000"/>
          </a:xfrm>
        </p:spPr>
        <p:txBody>
          <a:bodyPr anchor="ctr"/>
          <a:p>
            <a:r>
              <a:rPr kumimoji="0" lang="en-US" smtClean="0"/>
              <a:t>Click to edit Master title style</a:t>
            </a:r>
            <a:endParaRPr kumimoji="0" lang="en-US"/>
          </a:p>
        </p:txBody>
      </p:sp>
      <p:sp>
        <p:nvSpPr>
          <p:cNvPr id="1048650" name="Date Placeholder 2"/>
          <p:cNvSpPr>
            <a:spLocks noGrp="1"/>
          </p:cNvSpPr>
          <p:nvPr>
            <p:ph type="dt" sz="half" idx="10"/>
          </p:nvPr>
        </p:nvSpPr>
        <p:spPr/>
        <p:txBody>
          <a:bodyPr/>
          <a:p>
            <a:fld id="{0BE943C1-B280-4272-BDC0-66888233774F}" type="datetimeFigureOut">
              <a:rPr lang="en-GB" smtClean="0"/>
            </a:fld>
            <a:endParaRPr lang="en-GB"/>
          </a:p>
        </p:txBody>
      </p:sp>
      <p:sp>
        <p:nvSpPr>
          <p:cNvPr id="1048651" name="Footer Placeholder 3"/>
          <p:cNvSpPr>
            <a:spLocks noGrp="1"/>
          </p:cNvSpPr>
          <p:nvPr>
            <p:ph type="ftr" sz="quarter" idx="11"/>
          </p:nvPr>
        </p:nvSpPr>
        <p:spPr/>
        <p:txBody>
          <a:bodyPr/>
          <a:p>
            <a:endParaRPr lang="en-GB"/>
          </a:p>
        </p:txBody>
      </p:sp>
      <p:sp>
        <p:nvSpPr>
          <p:cNvPr id="1048652" name="Slide Number Placeholder 4"/>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54" name=""/>
        <p:cNvGrpSpPr/>
        <p:nvPr/>
      </p:nvGrpSpPr>
      <p:grpSpPr>
        <a:xfrm>
          <a:off x="0" y="0"/>
          <a:ext cx="0" cy="0"/>
          <a:chOff x="0" y="0"/>
          <a:chExt cx="0" cy="0"/>
        </a:xfrm>
      </p:grpSpPr>
      <p:sp>
        <p:nvSpPr>
          <p:cNvPr id="1048658" name="Rectangle 4"/>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59" name="Date Placeholder 1"/>
          <p:cNvSpPr>
            <a:spLocks noGrp="1"/>
          </p:cNvSpPr>
          <p:nvPr>
            <p:ph type="dt" sz="half" idx="10"/>
          </p:nvPr>
        </p:nvSpPr>
        <p:spPr/>
        <p:txBody>
          <a:bodyPr/>
          <a:p>
            <a:fld id="{0BE943C1-B280-4272-BDC0-66888233774F}" type="datetimeFigureOut">
              <a:rPr lang="en-GB" smtClean="0"/>
            </a:fld>
            <a:endParaRPr lang="en-GB"/>
          </a:p>
        </p:txBody>
      </p:sp>
      <p:sp>
        <p:nvSpPr>
          <p:cNvPr id="1048660" name="Footer Placeholder 2"/>
          <p:cNvSpPr>
            <a:spLocks noGrp="1"/>
          </p:cNvSpPr>
          <p:nvPr>
            <p:ph type="ftr" sz="quarter" idx="11"/>
          </p:nvPr>
        </p:nvSpPr>
        <p:spPr/>
        <p:txBody>
          <a:bodyPr/>
          <a:p>
            <a:endParaRPr lang="en-GB"/>
          </a:p>
        </p:txBody>
      </p:sp>
      <p:sp>
        <p:nvSpPr>
          <p:cNvPr id="1048661" name="Slide Number Placeholder 3"/>
          <p:cNvSpPr>
            <a:spLocks noGrp="1"/>
          </p:cNvSpPr>
          <p:nvPr>
            <p:ph type="sldNum" sz="quarter" idx="12"/>
          </p:nvPr>
        </p:nvSpPr>
        <p:spPr/>
        <p:txBody>
          <a:bodyPr/>
          <a:p>
            <a:fld id="{9CA3F605-DA7D-4462-BBE0-D6673BA55DF2}" type="slidenum">
              <a:rPr lang="en-GB" smtClean="0"/>
            </a:fld>
            <a:endParaRPr lang="en-GB"/>
          </a:p>
        </p:txBody>
      </p:sp>
      <p:sp>
        <p:nvSpPr>
          <p:cNvPr id="1048662" name="Rectangle 5"/>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58" name=""/>
        <p:cNvGrpSpPr/>
        <p:nvPr/>
      </p:nvGrpSpPr>
      <p:grpSpPr>
        <a:xfrm>
          <a:off x="0" y="0"/>
          <a:ext cx="0" cy="0"/>
          <a:chOff x="0" y="0"/>
          <a:chExt cx="0" cy="0"/>
        </a:xfrm>
      </p:grpSpPr>
      <p:sp>
        <p:nvSpPr>
          <p:cNvPr id="1048686" name="Title 1"/>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n-US" smtClean="0"/>
              <a:t>Click to edit Master title style</a:t>
            </a:r>
            <a:endParaRPr kumimoji="0" lang="en-US"/>
          </a:p>
        </p:txBody>
      </p:sp>
      <p:sp>
        <p:nvSpPr>
          <p:cNvPr id="1048687" name="Text Placeholder 2"/>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688"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9"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90" name="Footer Placeholder 5"/>
          <p:cNvSpPr>
            <a:spLocks noGrp="1"/>
          </p:cNvSpPr>
          <p:nvPr>
            <p:ph type="ftr" sz="quarter" idx="11"/>
          </p:nvPr>
        </p:nvSpPr>
        <p:spPr/>
        <p:txBody>
          <a:bodyPr/>
          <a:p>
            <a:endParaRPr lang="en-GB"/>
          </a:p>
        </p:txBody>
      </p:sp>
      <p:sp>
        <p:nvSpPr>
          <p:cNvPr id="1048691" name="Slide Number Placeholder 6"/>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55" name=""/>
        <p:cNvGrpSpPr/>
        <p:nvPr/>
      </p:nvGrpSpPr>
      <p:grpSpPr>
        <a:xfrm>
          <a:off x="0" y="0"/>
          <a:ext cx="0" cy="0"/>
          <a:chOff x="0" y="0"/>
          <a:chExt cx="0" cy="0"/>
        </a:xfrm>
      </p:grpSpPr>
      <p:sp>
        <p:nvSpPr>
          <p:cNvPr id="1048663" name="Title 1"/>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n-US" smtClean="0"/>
              <a:t>Click to edit Master title style</a:t>
            </a:r>
            <a:endParaRPr kumimoji="0" lang="en-US"/>
          </a:p>
        </p:txBody>
      </p:sp>
      <p:sp>
        <p:nvSpPr>
          <p:cNvPr id="1048664"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65" name="Footer Placeholder 5"/>
          <p:cNvSpPr>
            <a:spLocks noGrp="1"/>
          </p:cNvSpPr>
          <p:nvPr>
            <p:ph type="ftr" sz="quarter" idx="11"/>
          </p:nvPr>
        </p:nvSpPr>
        <p:spPr/>
        <p:txBody>
          <a:bodyPr/>
          <a:p>
            <a:endParaRPr lang="en-GB"/>
          </a:p>
        </p:txBody>
      </p:sp>
      <p:sp>
        <p:nvSpPr>
          <p:cNvPr id="1048666" name="Slide Number Placeholder 6"/>
          <p:cNvSpPr>
            <a:spLocks noGrp="1"/>
          </p:cNvSpPr>
          <p:nvPr>
            <p:ph type="sldNum" sz="quarter" idx="12"/>
          </p:nvPr>
        </p:nvSpPr>
        <p:spPr/>
        <p:txBody>
          <a:bodyPr/>
          <a:p>
            <a:fld id="{9CA3F605-DA7D-4462-BBE0-D6673BA55DF2}" type="slidenum">
              <a:rPr lang="en-GB" smtClean="0"/>
            </a:fld>
            <a:endParaRPr lang="en-GB"/>
          </a:p>
        </p:txBody>
      </p:sp>
      <p:sp>
        <p:nvSpPr>
          <p:cNvPr id="1048667" name="Rectangle 7"/>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sz="3200" kern="1200" kumimoji="0" lang="en-US">
              <a:solidFill>
                <a:schemeClr val="tx1"/>
              </a:solidFill>
              <a:latin typeface="+mn-lt"/>
              <a:ea typeface="+mn-ea"/>
              <a:cs typeface="+mn-cs"/>
            </a:endParaRPr>
          </a:p>
        </p:txBody>
      </p:sp>
      <p:sp>
        <p:nvSpPr>
          <p:cNvPr id="1048668"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kumimoji="0" lang="en-US" smtClean="0"/>
              <a:t>Click icon to add picture</a:t>
            </a:r>
            <a:endParaRPr dirty="0" kumimoji="0" lang="en-US"/>
          </a:p>
        </p:txBody>
      </p:sp>
      <p:sp>
        <p:nvSpPr>
          <p:cNvPr id="1048669" name="Flowchart: Process 8"/>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0" name="Flowchart: Process 9"/>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1" name="Text Placeholder 3"/>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7" name=""/>
        <p:cNvGrpSpPr/>
        <p:nvPr/>
      </p:nvGrpSpPr>
      <p:grpSpPr>
        <a:xfrm>
          <a:off x="0" y="0"/>
          <a:ext cx="0" cy="0"/>
          <a:chOff x="0" y="0"/>
          <a:chExt cx="0" cy="0"/>
        </a:xfrm>
      </p:grpSpPr>
      <p:sp>
        <p:nvSpPr>
          <p:cNvPr id="1048681" name="Title 1"/>
          <p:cNvSpPr>
            <a:spLocks noGrp="1"/>
          </p:cNvSpPr>
          <p:nvPr>
            <p:ph type="title"/>
          </p:nvPr>
        </p:nvSpPr>
        <p:spPr/>
        <p:txBody>
          <a:bodyPr/>
          <a:p>
            <a:r>
              <a:rPr kumimoji="0" lang="en-US" smtClean="0"/>
              <a:t>Click to edit Master title style</a:t>
            </a:r>
            <a:endParaRPr kumimoji="0" lang="en-US"/>
          </a:p>
        </p:txBody>
      </p:sp>
      <p:sp>
        <p:nvSpPr>
          <p:cNvPr id="1048682"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3"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84" name="Footer Placeholder 4"/>
          <p:cNvSpPr>
            <a:spLocks noGrp="1"/>
          </p:cNvSpPr>
          <p:nvPr>
            <p:ph type="ftr" sz="quarter" idx="11"/>
          </p:nvPr>
        </p:nvSpPr>
        <p:spPr/>
        <p:txBody>
          <a:bodyPr/>
          <a:p>
            <a:endParaRPr lang="en-GB"/>
          </a:p>
        </p:txBody>
      </p:sp>
      <p:sp>
        <p:nvSpPr>
          <p:cNvPr id="1048685"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3" name=""/>
        <p:cNvGrpSpPr/>
        <p:nvPr/>
      </p:nvGrpSpPr>
      <p:grpSpPr>
        <a:xfrm>
          <a:off x="0" y="0"/>
          <a:ext cx="0" cy="0"/>
          <a:chOff x="0" y="0"/>
          <a:chExt cx="0" cy="0"/>
        </a:xfrm>
      </p:grpSpPr>
      <p:sp>
        <p:nvSpPr>
          <p:cNvPr id="1048653" name="Vertical Title 1"/>
          <p:cNvSpPr>
            <a:spLocks noGrp="1"/>
          </p:cNvSpPr>
          <p:nvPr>
            <p:ph type="title" orient="vert"/>
          </p:nvPr>
        </p:nvSpPr>
        <p:spPr>
          <a:xfrm>
            <a:off x="6858000" y="274639"/>
            <a:ext cx="1828800" cy="5851525"/>
          </a:xfrm>
        </p:spPr>
        <p:txBody>
          <a:bodyPr vert="eaVert"/>
          <a:p>
            <a:r>
              <a:rPr kumimoji="0" lang="en-US" smtClean="0"/>
              <a:t>Click to edit Master title style</a:t>
            </a:r>
            <a:endParaRPr kumimoji="0" lang="en-US"/>
          </a:p>
        </p:txBody>
      </p:sp>
      <p:sp>
        <p:nvSpPr>
          <p:cNvPr id="1048654" name="Vertical Text Placeholder 2"/>
          <p:cNvSpPr>
            <a:spLocks noGrp="1"/>
          </p:cNvSpPr>
          <p:nvPr>
            <p:ph type="body" orient="vert" idx="1"/>
          </p:nvPr>
        </p:nvSpPr>
        <p:spPr>
          <a:xfrm>
            <a:off x="1143000" y="274640"/>
            <a:ext cx="55626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5"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56" name="Footer Placeholder 4"/>
          <p:cNvSpPr>
            <a:spLocks noGrp="1"/>
          </p:cNvSpPr>
          <p:nvPr>
            <p:ph type="ftr" sz="quarter" idx="11"/>
          </p:nvPr>
        </p:nvSpPr>
        <p:spPr/>
        <p:txBody>
          <a:bodyPr/>
          <a:p>
            <a:endParaRPr lang="en-GB"/>
          </a:p>
        </p:txBody>
      </p:sp>
      <p:sp>
        <p:nvSpPr>
          <p:cNvPr id="1048657"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4" name=""/>
        <p:cNvGrpSpPr/>
        <p:nvPr/>
      </p:nvGrpSpPr>
      <p:grpSpPr>
        <a:xfrm>
          <a:off x="0" y="0"/>
          <a:ext cx="0" cy="0"/>
          <a:chOff x="0" y="0"/>
          <a:chExt cx="0" cy="0"/>
        </a:xfrm>
      </p:grpSpPr>
      <p:sp>
        <p:nvSpPr>
          <p:cNvPr id="1048576"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7" name="Oval 7"/>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8"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9" name="Rectangle 11"/>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0" name="Title Placeholder 4"/>
          <p:cNvSpPr>
            <a:spLocks noGrp="1"/>
          </p:cNvSpPr>
          <p:nvPr>
            <p:ph type="title"/>
          </p:nvPr>
        </p:nvSpPr>
        <p:spPr>
          <a:xfrm>
            <a:off x="1435608" y="274638"/>
            <a:ext cx="7498080" cy="1143000"/>
          </a:xfrm>
          <a:prstGeom prst="rect"/>
        </p:spPr>
        <p:txBody>
          <a:bodyPr anchor="ctr">
            <a:normAutofit/>
          </a:bodyPr>
          <a:p>
            <a:r>
              <a:rPr kumimoji="0" lang="en-US" smtClean="0"/>
              <a:t>Click to edit Master title style</a:t>
            </a:r>
            <a:endParaRPr kumimoji="0" lang="en-US"/>
          </a:p>
        </p:txBody>
      </p:sp>
      <p:sp>
        <p:nvSpPr>
          <p:cNvPr id="1048581" name="Text Placeholder 8"/>
          <p:cNvSpPr>
            <a:spLocks noGrp="1"/>
          </p:cNvSpPr>
          <p:nvPr>
            <p:ph type="body" idx="1"/>
          </p:nvPr>
        </p:nvSpPr>
        <p:spPr>
          <a:xfrm>
            <a:off x="1435608" y="1447800"/>
            <a:ext cx="7498080" cy="4800600"/>
          </a:xfrm>
          <a:prstGeom prst="rect"/>
        </p:spPr>
        <p:txBody>
          <a:bodyPr>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2" name="Date Placeholder 23"/>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0BE943C1-B280-4272-BDC0-66888233774F}" type="datetimeFigureOut">
              <a:rPr lang="en-GB" smtClean="0"/>
            </a:fld>
            <a:endParaRPr lang="en-GB"/>
          </a:p>
        </p:txBody>
      </p:sp>
      <p:sp>
        <p:nvSpPr>
          <p:cNvPr id="1048583" name="Footer Placeholder 9"/>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lang="en-GB"/>
          </a:p>
        </p:txBody>
      </p:sp>
      <p:sp>
        <p:nvSpPr>
          <p:cNvPr id="1048584" name="Slide Number Placeholder 21"/>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9CA3F605-DA7D-4462-BBE0-D6673BA55DF2}" type="slidenum">
              <a:rPr lang="en-GB" smtClean="0"/>
            </a:fld>
            <a:endParaRPr lang="en-GB"/>
          </a:p>
        </p:txBody>
      </p:sp>
      <p:sp>
        <p:nvSpPr>
          <p:cNvPr id="1048585" name="Rectangle 14"/>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 accent1="accent1" accent2="accent2" accent3="accent3" accent4="accent4" accent5="accent5" accent6="accent6" bg1="lt1" bg2="lt2" tx1="dk1" tx2="dk2"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8" name="Title 1"/>
          <p:cNvSpPr>
            <a:spLocks noGrp="1"/>
          </p:cNvSpPr>
          <p:nvPr>
            <p:ph type="ctrTitle"/>
          </p:nvPr>
        </p:nvSpPr>
        <p:spPr>
          <a:xfrm>
            <a:off x="971600" y="1268761"/>
            <a:ext cx="7486600" cy="1728191"/>
          </a:xfrm>
        </p:spPr>
        <p:txBody>
          <a:bodyPr>
            <a:normAutofit fontScale="90000"/>
          </a:bodyPr>
          <a:p>
            <a:r>
              <a:rPr dirty="0" lang="en-GB" smtClean="0">
                <a:latin typeface="Times New Roman" pitchFamily="18" charset="0"/>
                <a:cs typeface="Times New Roman" pitchFamily="18" charset="0"/>
              </a:rPr>
              <a:t>Jeremy Bentham: Explanatory and Normative Environmental Theory</a:t>
            </a:r>
            <a:endParaRPr dirty="0" lang="en-GB">
              <a:latin typeface="Times New Roman" pitchFamily="18" charset="0"/>
              <a:cs typeface="Times New Roman" pitchFamily="18" charset="0"/>
            </a:endParaRPr>
          </a:p>
        </p:txBody>
      </p:sp>
      <p:sp>
        <p:nvSpPr>
          <p:cNvPr id="1048619" name="Subtitle 2"/>
          <p:cNvSpPr>
            <a:spLocks noGrp="1"/>
          </p:cNvSpPr>
          <p:nvPr>
            <p:ph type="subTitle" idx="1"/>
          </p:nvPr>
        </p:nvSpPr>
        <p:spPr>
          <a:xfrm>
            <a:off x="1371600" y="2996952"/>
            <a:ext cx="6400800" cy="3024336"/>
          </a:xfrm>
        </p:spPr>
        <p:txBody>
          <a:bodyPr>
            <a:noAutofit/>
          </a:bodyPr>
          <a:p>
            <a:pPr>
              <a:lnSpc>
                <a:spcPct val="200000"/>
              </a:lnSpc>
            </a:pPr>
            <a:r>
              <a:rPr dirty="0" sz="2000" lang="en-GB" smtClean="0">
                <a:solidFill>
                  <a:schemeClr val="tx1"/>
                </a:solidFill>
              </a:rPr>
              <a:t>Name</a:t>
            </a:r>
          </a:p>
          <a:p>
            <a:pPr>
              <a:lnSpc>
                <a:spcPct val="200000"/>
              </a:lnSpc>
            </a:pPr>
            <a:r>
              <a:rPr dirty="0" sz="2000" lang="en-GB" smtClean="0">
                <a:solidFill>
                  <a:schemeClr val="tx1"/>
                </a:solidFill>
              </a:rPr>
              <a:t>Professor</a:t>
            </a:r>
          </a:p>
          <a:p>
            <a:pPr>
              <a:lnSpc>
                <a:spcPct val="200000"/>
              </a:lnSpc>
            </a:pPr>
            <a:r>
              <a:rPr dirty="0" sz="2000" lang="en-GB" smtClean="0">
                <a:solidFill>
                  <a:schemeClr val="tx1"/>
                </a:solidFill>
              </a:rPr>
              <a:t>Course</a:t>
            </a:r>
          </a:p>
          <a:p>
            <a:pPr>
              <a:lnSpc>
                <a:spcPct val="200000"/>
              </a:lnSpc>
            </a:pPr>
            <a:r>
              <a:rPr dirty="0" sz="2000" lang="en-GB" smtClean="0">
                <a:solidFill>
                  <a:schemeClr val="tx1"/>
                </a:solidFill>
              </a:rPr>
              <a:t>Date</a:t>
            </a:r>
            <a:endParaRPr dirty="0" sz="2000" lang="en-GB">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0" name="Title 1"/>
          <p:cNvSpPr>
            <a:spLocks noGrp="1"/>
          </p:cNvSpPr>
          <p:nvPr>
            <p:ph type="title"/>
          </p:nvPr>
        </p:nvSpPr>
        <p:spPr/>
        <p:txBody>
          <a:bodyPr/>
          <a:p>
            <a:r>
              <a:rPr dirty="0" lang="en-GB" smtClean="0"/>
              <a:t>Introduction</a:t>
            </a:r>
            <a:endParaRPr dirty="0" lang="en-GB"/>
          </a:p>
        </p:txBody>
      </p:sp>
      <p:sp>
        <p:nvSpPr>
          <p:cNvPr id="1048621" name="Content Placeholder 2"/>
          <p:cNvSpPr>
            <a:spLocks noGrp="1"/>
          </p:cNvSpPr>
          <p:nvPr>
            <p:ph idx="1"/>
          </p:nvPr>
        </p:nvSpPr>
        <p:spPr>
          <a:xfrm>
            <a:off x="971600" y="1600200"/>
            <a:ext cx="7715200" cy="4781128"/>
          </a:xfrm>
        </p:spPr>
        <p:txBody>
          <a:bodyPr>
            <a:noAutofit/>
          </a:bodyPr>
          <a:p>
            <a:pPr>
              <a:lnSpc>
                <a:spcPct val="150000"/>
              </a:lnSpc>
            </a:pPr>
            <a:r>
              <a:rPr dirty="0" sz="1600" lang="en-GB">
                <a:latin typeface="Times New Roman" pitchFamily="18" charset="0"/>
                <a:cs typeface="Times New Roman" pitchFamily="18" charset="0"/>
              </a:rPr>
              <a:t>Jeremy Bentham (1748-1832) is the best known utilitarian philosopher, alongside John Stuart Mill (1806-1873).</a:t>
            </a:r>
          </a:p>
          <a:p>
            <a:pPr>
              <a:lnSpc>
                <a:spcPct val="150000"/>
              </a:lnSpc>
            </a:pPr>
            <a:r>
              <a:rPr dirty="0" sz="1600" lang="en-GB">
                <a:latin typeface="Times New Roman" pitchFamily="18" charset="0"/>
                <a:cs typeface="Times New Roman" pitchFamily="18" charset="0"/>
              </a:rPr>
              <a:t>The fundamental principle of utilitarianism is the principle of utility: </a:t>
            </a:r>
          </a:p>
          <a:p>
            <a:pPr>
              <a:lnSpc>
                <a:spcPct val="150000"/>
              </a:lnSpc>
            </a:pPr>
            <a:r>
              <a:rPr dirty="0" sz="1600" i="1" lang="en-GB">
                <a:latin typeface="Times New Roman" pitchFamily="18" charset="0"/>
                <a:cs typeface="Times New Roman" pitchFamily="18" charset="0"/>
              </a:rPr>
              <a:t>The principle of </a:t>
            </a:r>
            <a:r>
              <a:rPr dirty="0" sz="1600" i="1" lang="en-US">
                <a:latin typeface="Times New Roman" pitchFamily="18" charset="0"/>
                <a:cs typeface="Times New Roman" pitchFamily="18" charset="0"/>
              </a:rPr>
              <a:t>utility</a:t>
            </a:r>
            <a:r>
              <a:rPr dirty="0" sz="1600" i="1" lang="en-US">
                <a:latin typeface="Times New Roman" pitchFamily="18" charset="0"/>
                <a:cs typeface="Times New Roman" pitchFamily="18" charset="0"/>
              </a:rPr>
              <a:t>:</a:t>
            </a:r>
            <a:r>
              <a:rPr dirty="0" sz="1600" i="1" lang="en-US">
                <a:latin typeface="Times New Roman" pitchFamily="18" charset="0"/>
                <a:cs typeface="Times New Roman" pitchFamily="18" charset="0"/>
              </a:rPr>
              <a:t> </a:t>
            </a:r>
            <a:r>
              <a:rPr dirty="0" sz="1600" i="1" lang="en-GB">
                <a:latin typeface="Times New Roman" pitchFamily="18" charset="0"/>
                <a:cs typeface="Times New Roman" pitchFamily="18" charset="0"/>
              </a:rPr>
              <a:t>The morally right action is the one that produces the best overall consequences to the utility or welfare of all the affected parties</a:t>
            </a:r>
            <a:r>
              <a:rPr dirty="0" sz="1600" lang="en-GB">
                <a:latin typeface="Times New Roman" pitchFamily="18" charset="0"/>
                <a:cs typeface="Times New Roman" pitchFamily="18" charset="0"/>
              </a:rPr>
              <a:t>. </a:t>
            </a:r>
            <a:endParaRPr dirty="0" sz="1600" lang="en-GB">
              <a:latin typeface="Times New Roman" pitchFamily="18" charset="0"/>
              <a:cs typeface="Times New Roman" pitchFamily="18" charset="0"/>
            </a:endParaRPr>
          </a:p>
          <a:p>
            <a:pPr lvl="0">
              <a:lnSpc>
                <a:spcPct val="150000"/>
              </a:lnSpc>
            </a:pPr>
            <a:r>
              <a:rPr dirty="0" sz="1600" lang="en-GB">
                <a:latin typeface="Times New Roman" pitchFamily="18" charset="0"/>
                <a:cs typeface="Times New Roman" pitchFamily="18" charset="0"/>
              </a:rPr>
              <a:t>Jeremy Bentham’s slogan: The right act or policy is the one that causes ‘the greatest happiness of the greatest number’ – that is, maximize the total utility or welfare of the majority of all the affected parties. </a:t>
            </a:r>
          </a:p>
          <a:p>
            <a:pPr>
              <a:lnSpc>
                <a:spcPct val="150000"/>
              </a:lnSpc>
            </a:pPr>
            <a:r>
              <a:rPr dirty="0" sz="1600" lang="en-GB">
                <a:latin typeface="Times New Roman" pitchFamily="18" charset="0"/>
                <a:cs typeface="Times New Roman" pitchFamily="18" charset="0"/>
              </a:rPr>
              <a:t>The word utility is used to mean the general well-being or happiness.</a:t>
            </a:r>
          </a:p>
          <a:p>
            <a:pPr>
              <a:lnSpc>
                <a:spcPct val="150000"/>
              </a:lnSpc>
            </a:pPr>
            <a:r>
              <a:rPr dirty="0" sz="1600" lang="en-GB">
                <a:latin typeface="Times New Roman" pitchFamily="18" charset="0"/>
                <a:cs typeface="Times New Roman" pitchFamily="18" charset="0"/>
              </a:rPr>
              <a:t>The only reason for performing action A rather than alternative action B is that doing A will make mankind (or, perhaps, all sentient beings) happier than will doing B” (Smart, 1973).</a:t>
            </a:r>
          </a:p>
          <a:p>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2" name="Title 1"/>
          <p:cNvSpPr>
            <a:spLocks noGrp="1"/>
          </p:cNvSpPr>
          <p:nvPr>
            <p:ph type="title"/>
          </p:nvPr>
        </p:nvSpPr>
        <p:spPr/>
        <p:txBody>
          <a:bodyPr>
            <a:normAutofit fontScale="90000"/>
          </a:bodyPr>
          <a:p>
            <a:r>
              <a:rPr dirty="0" sz="4000" lang="en-GB">
                <a:latin typeface="Times New Roman" pitchFamily="18" charset="0"/>
                <a:cs typeface="Times New Roman" pitchFamily="18" charset="0"/>
              </a:rPr>
              <a:t>Implicit Normative Element of the Theory</a:t>
            </a:r>
            <a:r>
              <a:rPr dirty="0" lang="en-GB"/>
              <a:t/>
            </a:r>
            <a:br>
              <a:rPr dirty="0" lang="en-GB"/>
            </a:br>
            <a:endParaRPr dirty="0" lang="en-GB"/>
          </a:p>
        </p:txBody>
      </p:sp>
      <p:sp>
        <p:nvSpPr>
          <p:cNvPr id="1048623" name="Content Placeholder 2"/>
          <p:cNvSpPr>
            <a:spLocks noGrp="1"/>
          </p:cNvSpPr>
          <p:nvPr>
            <p:ph idx="1"/>
          </p:nvPr>
        </p:nvSpPr>
        <p:spPr/>
        <p:txBody>
          <a:bodyPr>
            <a:normAutofit/>
          </a:bodyPr>
          <a:p>
            <a:pPr>
              <a:lnSpc>
                <a:spcPct val="200000"/>
              </a:lnSpc>
            </a:pPr>
            <a:r>
              <a:rPr dirty="0" sz="1800" lang="en-GB" smtClean="0">
                <a:latin typeface="Times New Roman" pitchFamily="18" charset="0"/>
                <a:cs typeface="Times New Roman" pitchFamily="18" charset="0"/>
              </a:rPr>
              <a:t>Act </a:t>
            </a:r>
            <a:r>
              <a:rPr dirty="0" sz="1800" lang="en-GB">
                <a:latin typeface="Times New Roman" pitchFamily="18" charset="0"/>
                <a:cs typeface="Times New Roman" pitchFamily="18" charset="0"/>
              </a:rPr>
              <a:t>utilitarianism deals with decisions undertaken for each individual case </a:t>
            </a:r>
            <a:r>
              <a:rPr dirty="0" sz="1800" lang="en-GB" err="1">
                <a:latin typeface="Times New Roman" pitchFamily="18" charset="0"/>
                <a:cs typeface="Times New Roman" pitchFamily="18" charset="0"/>
              </a:rPr>
              <a:t>analyzing</a:t>
            </a:r>
            <a:r>
              <a:rPr dirty="0" sz="1800" lang="en-GB">
                <a:latin typeface="Times New Roman" pitchFamily="18" charset="0"/>
                <a:cs typeface="Times New Roman" pitchFamily="18" charset="0"/>
              </a:rPr>
              <a:t> the benefits and harms promoting overall better consequences. </a:t>
            </a:r>
          </a:p>
          <a:p>
            <a:pPr>
              <a:lnSpc>
                <a:spcPct val="200000"/>
              </a:lnSpc>
            </a:pPr>
            <a:r>
              <a:rPr dirty="0" sz="1800" lang="en-GB">
                <a:latin typeface="Times New Roman" pitchFamily="18" charset="0"/>
                <a:cs typeface="Times New Roman" pitchFamily="18" charset="0"/>
              </a:rPr>
              <a:t>Every action/decision arrived for each patient is confronted with the measurement of balance of the benefits and harms, without examining the past experience or evidence. </a:t>
            </a:r>
          </a:p>
          <a:p>
            <a:pPr>
              <a:lnSpc>
                <a:spcPct val="200000"/>
              </a:lnSpc>
            </a:pPr>
            <a:r>
              <a:rPr dirty="0" sz="1800" lang="en-GB">
                <a:latin typeface="Times New Roman" pitchFamily="18" charset="0"/>
                <a:cs typeface="Times New Roman" pitchFamily="18" charset="0"/>
              </a:rPr>
              <a:t>This method would lead to enormous wastage of time and energy in decision-making and are prone to bias.</a:t>
            </a:r>
          </a:p>
          <a:p>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7" name="Title 1"/>
          <p:cNvSpPr>
            <a:spLocks noGrp="1"/>
          </p:cNvSpPr>
          <p:nvPr>
            <p:ph type="title"/>
          </p:nvPr>
        </p:nvSpPr>
        <p:spPr>
          <a:xfrm>
            <a:off x="457200" y="274638"/>
            <a:ext cx="8229600" cy="634082"/>
          </a:xfrm>
        </p:spPr>
        <p:txBody>
          <a:bodyPr>
            <a:normAutofit fontScale="90000"/>
          </a:bodyPr>
          <a:p>
            <a:r>
              <a:rPr dirty="0" sz="4000" lang="en-GB">
                <a:latin typeface="Times New Roman" pitchFamily="18" charset="0"/>
                <a:cs typeface="Times New Roman" pitchFamily="18" charset="0"/>
              </a:rPr>
              <a:t>Explicit normative elements</a:t>
            </a:r>
            <a:r>
              <a:rPr dirty="0" lang="en-GB"/>
              <a:t/>
            </a:r>
            <a:br>
              <a:rPr dirty="0" lang="en-GB"/>
            </a:br>
            <a:endParaRPr dirty="0" lang="en-GB"/>
          </a:p>
        </p:txBody>
      </p:sp>
      <p:sp>
        <p:nvSpPr>
          <p:cNvPr id="1048628" name="Content Placeholder 2"/>
          <p:cNvSpPr>
            <a:spLocks noGrp="1"/>
          </p:cNvSpPr>
          <p:nvPr>
            <p:ph idx="1"/>
          </p:nvPr>
        </p:nvSpPr>
        <p:spPr>
          <a:xfrm>
            <a:off x="971600" y="764704"/>
            <a:ext cx="7715200" cy="5904656"/>
          </a:xfrm>
        </p:spPr>
        <p:txBody>
          <a:bodyPr>
            <a:noAutofit/>
          </a:bodyPr>
          <a:p>
            <a:pPr>
              <a:lnSpc>
                <a:spcPct val="150000"/>
              </a:lnSpc>
            </a:pPr>
            <a:r>
              <a:rPr dirty="0" sz="2100" lang="en-GB">
                <a:latin typeface="Times New Roman" pitchFamily="18" charset="0"/>
                <a:cs typeface="Times New Roman" pitchFamily="18" charset="0"/>
              </a:rPr>
              <a:t>In rule utilitarianism, no prediction or calculation of benefits or harms is performed. </a:t>
            </a:r>
          </a:p>
          <a:p>
            <a:pPr>
              <a:lnSpc>
                <a:spcPct val="150000"/>
              </a:lnSpc>
            </a:pPr>
            <a:r>
              <a:rPr dirty="0" sz="2100" lang="en-GB">
                <a:latin typeface="Times New Roman" pitchFamily="18" charset="0"/>
                <a:cs typeface="Times New Roman" pitchFamily="18" charset="0"/>
              </a:rPr>
              <a:t>These decisions are guided by preformed rules based on evidence and hence provide better guidance than act utilitarianism in decision-making. </a:t>
            </a:r>
          </a:p>
          <a:p>
            <a:pPr>
              <a:lnSpc>
                <a:spcPct val="150000"/>
              </a:lnSpc>
            </a:pPr>
            <a:r>
              <a:rPr dirty="0" sz="2100" lang="en-GB">
                <a:latin typeface="Times New Roman" pitchFamily="18" charset="0"/>
                <a:cs typeface="Times New Roman" pitchFamily="18" charset="0"/>
              </a:rPr>
              <a:t>According to rule utilitarianism, morally right decision is an action complying moral codes/rules leading to better consequences (Mack, 2004).</a:t>
            </a:r>
          </a:p>
          <a:p>
            <a:pPr>
              <a:lnSpc>
                <a:spcPct val="150000"/>
              </a:lnSpc>
            </a:pPr>
            <a:r>
              <a:rPr dirty="0" sz="2100" lang="en-GB" smtClean="0">
                <a:latin typeface="Times New Roman" pitchFamily="18" charset="0"/>
                <a:cs typeface="Times New Roman" pitchFamily="18" charset="0"/>
              </a:rPr>
              <a:t>The </a:t>
            </a:r>
            <a:r>
              <a:rPr dirty="0" sz="2100" lang="en-GB">
                <a:latin typeface="Times New Roman" pitchFamily="18" charset="0"/>
                <a:cs typeface="Times New Roman" pitchFamily="18" charset="0"/>
              </a:rPr>
              <a:t>morally right action must be in accordance with moral rules or norms that can be justified on the basis of the principle of utility. </a:t>
            </a:r>
          </a:p>
          <a:p>
            <a:endParaRPr dirty="0"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9" name="Title 1"/>
          <p:cNvSpPr>
            <a:spLocks noGrp="1"/>
          </p:cNvSpPr>
          <p:nvPr>
            <p:ph type="title"/>
          </p:nvPr>
        </p:nvSpPr>
        <p:spPr/>
        <p:txBody>
          <a:bodyPr>
            <a:normAutofit fontScale="90000"/>
          </a:bodyPr>
          <a:p>
            <a:r>
              <a:rPr dirty="0" sz="4000" lang="en-GB">
                <a:latin typeface="Times New Roman" pitchFamily="18" charset="0"/>
                <a:cs typeface="Times New Roman" pitchFamily="18" charset="0"/>
              </a:rPr>
              <a:t>Characteristics of the Theory</a:t>
            </a:r>
            <a:r>
              <a:rPr dirty="0" lang="en-GB"/>
              <a:t/>
            </a:r>
            <a:br>
              <a:rPr dirty="0" lang="en-GB"/>
            </a:br>
            <a:endParaRPr dirty="0" lang="en-GB"/>
          </a:p>
        </p:txBody>
      </p:sp>
      <p:sp>
        <p:nvSpPr>
          <p:cNvPr id="1048630" name="Content Placeholder 2"/>
          <p:cNvSpPr>
            <a:spLocks noGrp="1"/>
          </p:cNvSpPr>
          <p:nvPr>
            <p:ph idx="1"/>
          </p:nvPr>
        </p:nvSpPr>
        <p:spPr/>
        <p:txBody>
          <a:bodyPr>
            <a:normAutofit/>
          </a:bodyPr>
          <a:p>
            <a:pPr>
              <a:lnSpc>
                <a:spcPct val="200000"/>
              </a:lnSpc>
            </a:pPr>
            <a:r>
              <a:rPr dirty="0" sz="1800" lang="en-GB">
                <a:latin typeface="Times New Roman" pitchFamily="18" charset="0"/>
                <a:cs typeface="Times New Roman" pitchFamily="18" charset="0"/>
              </a:rPr>
              <a:t>Universalism: It holds that morality is universal, and that the same moral standards apply to all people and in all situations. Standards defining right and wrong are same to all.</a:t>
            </a:r>
          </a:p>
          <a:p>
            <a:pPr>
              <a:lnSpc>
                <a:spcPct val="200000"/>
              </a:lnSpc>
            </a:pPr>
            <a:r>
              <a:rPr dirty="0" sz="1800" lang="en-GB">
                <a:latin typeface="Times New Roman" pitchFamily="18" charset="0"/>
                <a:cs typeface="Times New Roman" pitchFamily="18" charset="0"/>
              </a:rPr>
              <a:t>Consequentialism: What matters morally are the consequences of the actions</a:t>
            </a:r>
          </a:p>
          <a:p>
            <a:pPr>
              <a:lnSpc>
                <a:spcPct val="200000"/>
              </a:lnSpc>
            </a:pPr>
            <a:r>
              <a:rPr dirty="0" sz="1800" lang="en-GB">
                <a:latin typeface="Times New Roman" pitchFamily="18" charset="0"/>
                <a:cs typeface="Times New Roman" pitchFamily="18" charset="0"/>
              </a:rPr>
              <a:t>Maximization: It states that whatever is good, it is best to have as much of that good as possible. The best cause of action is the one that brings about the highest level of welfare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1" name="Title 1"/>
          <p:cNvSpPr>
            <a:spLocks noGrp="1"/>
          </p:cNvSpPr>
          <p:nvPr>
            <p:ph type="title"/>
          </p:nvPr>
        </p:nvSpPr>
        <p:spPr/>
        <p:txBody>
          <a:bodyPr>
            <a:noAutofit/>
          </a:bodyPr>
          <a:p>
            <a:r>
              <a:rPr dirty="0" sz="3600" lang="en-GB">
                <a:latin typeface="Times New Roman" pitchFamily="18" charset="0"/>
                <a:cs typeface="Times New Roman" pitchFamily="18" charset="0"/>
              </a:rPr>
              <a:t>Utilitarianism in Perspective</a:t>
            </a:r>
            <a:br>
              <a:rPr dirty="0" sz="3600" lang="en-GB">
                <a:latin typeface="Times New Roman" pitchFamily="18" charset="0"/>
                <a:cs typeface="Times New Roman" pitchFamily="18" charset="0"/>
              </a:rPr>
            </a:br>
            <a:endParaRPr dirty="0" sz="3600" lang="en-GB">
              <a:latin typeface="Times New Roman" pitchFamily="18" charset="0"/>
              <a:cs typeface="Times New Roman" pitchFamily="18" charset="0"/>
            </a:endParaRPr>
          </a:p>
        </p:txBody>
      </p:sp>
      <p:sp>
        <p:nvSpPr>
          <p:cNvPr id="1048632" name="Content Placeholder 2"/>
          <p:cNvSpPr>
            <a:spLocks noGrp="1"/>
          </p:cNvSpPr>
          <p:nvPr>
            <p:ph idx="1"/>
          </p:nvPr>
        </p:nvSpPr>
        <p:spPr>
          <a:xfrm>
            <a:off x="971600" y="1484784"/>
            <a:ext cx="7725544" cy="4525963"/>
          </a:xfrm>
        </p:spPr>
        <p:txBody>
          <a:bodyPr>
            <a:noAutofit/>
          </a:bodyPr>
          <a:p>
            <a:pPr>
              <a:lnSpc>
                <a:spcPct val="200000"/>
              </a:lnSpc>
            </a:pPr>
            <a:r>
              <a:rPr dirty="0" sz="1800" lang="en-GB">
                <a:latin typeface="Times New Roman" pitchFamily="18" charset="0"/>
                <a:cs typeface="Times New Roman" pitchFamily="18" charset="0"/>
              </a:rPr>
              <a:t>Utilitarianism tells us that it is the happiness or well being of sentient beings that is the valuable thing. </a:t>
            </a:r>
          </a:p>
          <a:p>
            <a:pPr>
              <a:lnSpc>
                <a:spcPct val="200000"/>
              </a:lnSpc>
            </a:pPr>
            <a:r>
              <a:rPr dirty="0" sz="1800" lang="en-GB" smtClean="0">
                <a:latin typeface="Times New Roman" pitchFamily="18" charset="0"/>
                <a:cs typeface="Times New Roman" pitchFamily="18" charset="0"/>
              </a:rPr>
              <a:t>Attractive </a:t>
            </a:r>
            <a:r>
              <a:rPr dirty="0" sz="1800" lang="en-GB">
                <a:latin typeface="Times New Roman" pitchFamily="18" charset="0"/>
                <a:cs typeface="Times New Roman" pitchFamily="18" charset="0"/>
              </a:rPr>
              <a:t>aspect of the theory: we can understand what is good about happiness and bad about suffering, without appealing to anything mysterious or intrinsically </a:t>
            </a:r>
            <a:r>
              <a:rPr dirty="0" sz="1800" lang="en-US">
                <a:latin typeface="Times New Roman" pitchFamily="18" charset="0"/>
                <a:cs typeface="Times New Roman" pitchFamily="18" charset="0"/>
              </a:rPr>
              <a:t>valuable</a:t>
            </a:r>
            <a:r>
              <a:rPr dirty="0" sz="1800" lang="en-US">
                <a:latin typeface="Times New Roman" pitchFamily="18" charset="0"/>
                <a:cs typeface="Times New Roman" pitchFamily="18" charset="0"/>
              </a:rPr>
              <a:t> </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Torbjorn</a:t>
            </a:r>
            <a:r>
              <a:rPr dirty="0" sz="1800" lang="en-US">
                <a:latin typeface="Times New Roman" pitchFamily="18" charset="0"/>
                <a:cs typeface="Times New Roman" pitchFamily="18" charset="0"/>
              </a:rPr>
              <a:t>,</a:t>
            </a:r>
            <a:r>
              <a:rPr dirty="0" sz="1800" lang="en-GB">
                <a:latin typeface="Times New Roman" pitchFamily="18" charset="0"/>
                <a:cs typeface="Times New Roman" pitchFamily="18" charset="0"/>
              </a:rPr>
              <a:t> </a:t>
            </a:r>
            <a:r>
              <a:rPr dirty="0" sz="1800" lang="en-US">
                <a:latin typeface="Times New Roman" pitchFamily="18" charset="0"/>
                <a:cs typeface="Times New Roman" pitchFamily="18" charset="0"/>
              </a:rPr>
              <a:t>2009</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 </a:t>
            </a:r>
            <a:endParaRPr altLang="en-US" lang="zh-CN"/>
          </a:p>
          <a:p>
            <a:pPr>
              <a:lnSpc>
                <a:spcPct val="200000"/>
              </a:lnSpc>
            </a:pPr>
            <a:r>
              <a:rPr dirty="0" sz="1800" lang="en-GB" smtClean="0">
                <a:latin typeface="Times New Roman" pitchFamily="18" charset="0"/>
                <a:cs typeface="Times New Roman" pitchFamily="18" charset="0"/>
              </a:rPr>
              <a:t>It </a:t>
            </a:r>
            <a:r>
              <a:rPr dirty="0" sz="1800" lang="en-GB">
                <a:latin typeface="Times New Roman" pitchFamily="18" charset="0"/>
                <a:cs typeface="Times New Roman" pitchFamily="18" charset="0"/>
              </a:rPr>
              <a:t>is part of the psychological make-up of sentient beings that they are repelled by pain and attracted by pleasure </a:t>
            </a:r>
          </a:p>
          <a:p>
            <a:pPr>
              <a:lnSpc>
                <a:spcPct val="200000"/>
              </a:lnSpc>
            </a:pPr>
            <a:r>
              <a:rPr dirty="0" sz="1800" lang="en-GB">
                <a:latin typeface="Times New Roman" pitchFamily="18" charset="0"/>
                <a:cs typeface="Times New Roman" pitchFamily="18" charset="0"/>
              </a:rPr>
              <a:t> </a:t>
            </a:r>
            <a:r>
              <a:rPr dirty="0" sz="1800" lang="en-GB" smtClean="0">
                <a:latin typeface="Times New Roman" pitchFamily="18" charset="0"/>
                <a:cs typeface="Times New Roman" pitchFamily="18" charset="0"/>
              </a:rPr>
              <a:t>Whether </a:t>
            </a:r>
            <a:r>
              <a:rPr dirty="0" sz="1800" lang="en-GB">
                <a:latin typeface="Times New Roman" pitchFamily="18" charset="0"/>
                <a:cs typeface="Times New Roman" pitchFamily="18" charset="0"/>
              </a:rPr>
              <a:t>an act is morally right depends solely on consequences or the goodness of consequences </a:t>
            </a:r>
          </a:p>
          <a:p>
            <a:pPr indent="0" marL="0">
              <a:buNone/>
            </a:pP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3" name="Title 1"/>
          <p:cNvSpPr>
            <a:spLocks noGrp="1"/>
          </p:cNvSpPr>
          <p:nvPr>
            <p:ph type="title"/>
          </p:nvPr>
        </p:nvSpPr>
        <p:spPr>
          <a:xfrm>
            <a:off x="457200" y="-243408"/>
            <a:ext cx="8229600" cy="1008112"/>
          </a:xfrm>
        </p:spPr>
        <p:txBody>
          <a:bodyPr>
            <a:normAutofit fontScale="90000"/>
          </a:bodyPr>
          <a:p>
            <a:r>
              <a:rPr dirty="0" lang="en-GB" smtClean="0"/>
              <a:t/>
            </a:r>
            <a:br>
              <a:rPr dirty="0" lang="en-GB" smtClean="0"/>
            </a:br>
            <a:r>
              <a:rPr dirty="0" lang="en-GB" smtClean="0"/>
              <a:t>Jeremy Bentham Theory </a:t>
            </a:r>
            <a:r>
              <a:rPr dirty="0" lang="en-GB"/>
              <a:t>on Nursing Practice Application</a:t>
            </a:r>
            <a:br>
              <a:rPr dirty="0" lang="en-GB"/>
            </a:br>
            <a:endParaRPr dirty="0" lang="en-GB"/>
          </a:p>
        </p:txBody>
      </p:sp>
      <p:sp>
        <p:nvSpPr>
          <p:cNvPr id="1048634" name="Content Placeholder 2"/>
          <p:cNvSpPr>
            <a:spLocks noGrp="1"/>
          </p:cNvSpPr>
          <p:nvPr>
            <p:ph idx="1"/>
          </p:nvPr>
        </p:nvSpPr>
        <p:spPr>
          <a:xfrm>
            <a:off x="971600" y="908720"/>
            <a:ext cx="7715200" cy="5400600"/>
          </a:xfrm>
        </p:spPr>
        <p:txBody>
          <a:bodyPr>
            <a:noAutofit/>
          </a:bodyPr>
          <a:p>
            <a:pPr>
              <a:lnSpc>
                <a:spcPct val="150000"/>
              </a:lnSpc>
            </a:pPr>
            <a:r>
              <a:rPr dirty="0" sz="1600" lang="en-GB">
                <a:latin typeface="Times New Roman" pitchFamily="18" charset="0"/>
                <a:cs typeface="Times New Roman" pitchFamily="18" charset="0"/>
              </a:rPr>
              <a:t>Act utilitarianism implies that one should assess whether an act is right or wrong </a:t>
            </a:r>
            <a:r>
              <a:rPr dirty="0" sz="1600" i="1" lang="en-GB">
                <a:latin typeface="Times New Roman" pitchFamily="18" charset="0"/>
                <a:cs typeface="Times New Roman" pitchFamily="18" charset="0"/>
              </a:rPr>
              <a:t>directly </a:t>
            </a:r>
            <a:r>
              <a:rPr dirty="0" sz="1600" lang="en-GB" smtClean="0">
                <a:latin typeface="Times New Roman" pitchFamily="18" charset="0"/>
                <a:cs typeface="Times New Roman" pitchFamily="18" charset="0"/>
              </a:rPr>
              <a:t>per principle </a:t>
            </a:r>
            <a:r>
              <a:rPr dirty="0" sz="1600" lang="en-GB">
                <a:latin typeface="Times New Roman" pitchFamily="18" charset="0"/>
                <a:cs typeface="Times New Roman" pitchFamily="18" charset="0"/>
              </a:rPr>
              <a:t>of utility. </a:t>
            </a:r>
            <a:r>
              <a:rPr dirty="0" sz="1600" lang="en-GB" smtClean="0">
                <a:latin typeface="Times New Roman" pitchFamily="18" charset="0"/>
                <a:cs typeface="Times New Roman" pitchFamily="18" charset="0"/>
              </a:rPr>
              <a:t>The </a:t>
            </a:r>
            <a:r>
              <a:rPr dirty="0" sz="1600" lang="en-GB">
                <a:latin typeface="Times New Roman" pitchFamily="18" charset="0"/>
                <a:cs typeface="Times New Roman" pitchFamily="18" charset="0"/>
              </a:rPr>
              <a:t>morally right action is the one that has the best overall consequences for the welfare </a:t>
            </a:r>
            <a:r>
              <a:rPr dirty="0" sz="1600" lang="en-GB" smtClean="0">
                <a:latin typeface="Times New Roman" pitchFamily="18" charset="0"/>
                <a:cs typeface="Times New Roman" pitchFamily="18" charset="0"/>
              </a:rPr>
              <a:t>of </a:t>
            </a:r>
            <a:r>
              <a:rPr dirty="0" sz="1600" lang="en-GB">
                <a:latin typeface="Times New Roman" pitchFamily="18" charset="0"/>
                <a:cs typeface="Times New Roman" pitchFamily="18" charset="0"/>
              </a:rPr>
              <a:t>the majority of the affected </a:t>
            </a:r>
            <a:r>
              <a:rPr dirty="0" sz="1600" lang="en-GB" smtClean="0">
                <a:latin typeface="Times New Roman" pitchFamily="18" charset="0"/>
                <a:cs typeface="Times New Roman" pitchFamily="18" charset="0"/>
              </a:rPr>
              <a:t>parties (Mack, 2004). </a:t>
            </a:r>
            <a:endParaRPr dirty="0" sz="1600" lang="en-GB">
              <a:latin typeface="Times New Roman" pitchFamily="18" charset="0"/>
              <a:cs typeface="Times New Roman" pitchFamily="18" charset="0"/>
            </a:endParaRPr>
          </a:p>
          <a:p>
            <a:pPr>
              <a:lnSpc>
                <a:spcPct val="150000"/>
              </a:lnSpc>
            </a:pPr>
            <a:r>
              <a:rPr dirty="0" sz="1600" lang="en-GB" smtClean="0">
                <a:latin typeface="Times New Roman" pitchFamily="18" charset="0"/>
                <a:cs typeface="Times New Roman" pitchFamily="18" charset="0"/>
              </a:rPr>
              <a:t>When nurse </a:t>
            </a:r>
            <a:r>
              <a:rPr dirty="0" sz="1600" lang="en-GB">
                <a:latin typeface="Times New Roman" pitchFamily="18" charset="0"/>
                <a:cs typeface="Times New Roman" pitchFamily="18" charset="0"/>
              </a:rPr>
              <a:t>face a choice between alternative courses of action, </a:t>
            </a:r>
            <a:r>
              <a:rPr dirty="0" sz="1600" lang="en-GB" smtClean="0">
                <a:latin typeface="Times New Roman" pitchFamily="18" charset="0"/>
                <a:cs typeface="Times New Roman" pitchFamily="18" charset="0"/>
              </a:rPr>
              <a:t>s/he should </a:t>
            </a:r>
            <a:r>
              <a:rPr dirty="0" sz="1600" lang="en-GB">
                <a:latin typeface="Times New Roman" pitchFamily="18" charset="0"/>
                <a:cs typeface="Times New Roman" pitchFamily="18" charset="0"/>
              </a:rPr>
              <a:t>chose the course of action that has the best expected consequences for all </a:t>
            </a:r>
            <a:r>
              <a:rPr dirty="0" sz="1600" lang="en-GB" smtClean="0">
                <a:latin typeface="Times New Roman" pitchFamily="18" charset="0"/>
                <a:cs typeface="Times New Roman" pitchFamily="18" charset="0"/>
              </a:rPr>
              <a:t>the </a:t>
            </a:r>
            <a:r>
              <a:rPr dirty="0" sz="1600" lang="en-GB">
                <a:latin typeface="Times New Roman" pitchFamily="18" charset="0"/>
                <a:cs typeface="Times New Roman" pitchFamily="18" charset="0"/>
              </a:rPr>
              <a:t>affected parties. </a:t>
            </a:r>
            <a:endParaRPr dirty="0" sz="1600" lang="en-GB" smtClean="0">
              <a:latin typeface="Times New Roman" pitchFamily="18" charset="0"/>
              <a:cs typeface="Times New Roman" pitchFamily="18" charset="0"/>
            </a:endParaRPr>
          </a:p>
          <a:p>
            <a:pPr>
              <a:lnSpc>
                <a:spcPct val="150000"/>
              </a:lnSpc>
            </a:pPr>
            <a:r>
              <a:rPr dirty="0" sz="1600" lang="en-GB">
                <a:latin typeface="Times New Roman" pitchFamily="18" charset="0"/>
                <a:cs typeface="Times New Roman" pitchFamily="18" charset="0"/>
              </a:rPr>
              <a:t>A</a:t>
            </a:r>
            <a:r>
              <a:rPr dirty="0" sz="1600" lang="en-GB" smtClean="0">
                <a:latin typeface="Times New Roman" pitchFamily="18" charset="0"/>
                <a:cs typeface="Times New Roman" pitchFamily="18" charset="0"/>
              </a:rPr>
              <a:t>ct </a:t>
            </a:r>
            <a:r>
              <a:rPr dirty="0" sz="1600" lang="en-GB">
                <a:latin typeface="Times New Roman" pitchFamily="18" charset="0"/>
                <a:cs typeface="Times New Roman" pitchFamily="18" charset="0"/>
              </a:rPr>
              <a:t>utilitarianism prescribes the following decision procedure for assessment and choice of alternative courses of action on the basis of the principle of utility: </a:t>
            </a:r>
          </a:p>
          <a:p>
            <a:pPr>
              <a:lnSpc>
                <a:spcPct val="150000"/>
              </a:lnSpc>
            </a:pPr>
            <a:r>
              <a:rPr dirty="0" sz="1600" lang="en-GB" smtClean="0">
                <a:latin typeface="Times New Roman" pitchFamily="18" charset="0"/>
                <a:cs typeface="Times New Roman" pitchFamily="18" charset="0"/>
              </a:rPr>
              <a:t>Identify </a:t>
            </a:r>
            <a:r>
              <a:rPr dirty="0" sz="1600" lang="en-GB">
                <a:latin typeface="Times New Roman" pitchFamily="18" charset="0"/>
                <a:cs typeface="Times New Roman" pitchFamily="18" charset="0"/>
              </a:rPr>
              <a:t>alternative courses of action: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A1</a:t>
            </a:r>
            <a:r>
              <a:rPr dirty="0" sz="1600" lang="en-GB">
                <a:latin typeface="Times New Roman" pitchFamily="18" charset="0"/>
                <a:cs typeface="Times New Roman" pitchFamily="18" charset="0"/>
              </a:rPr>
              <a:t>, A2, A3, …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 </a:t>
            </a:r>
            <a:r>
              <a:rPr dirty="0" sz="1600" lang="en-GB">
                <a:latin typeface="Times New Roman" pitchFamily="18" charset="0"/>
                <a:cs typeface="Times New Roman" pitchFamily="18" charset="0"/>
              </a:rPr>
              <a:t>Identify the expected consequences of the alternative courses of action and determine their value (both positive and negative) or utility: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A1’s </a:t>
            </a:r>
            <a:r>
              <a:rPr dirty="0" sz="1600" lang="en-GB">
                <a:latin typeface="Times New Roman" pitchFamily="18" charset="0"/>
                <a:cs typeface="Times New Roman" pitchFamily="18" charset="0"/>
              </a:rPr>
              <a:t>consequences, A2’s consequences, and so on.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Assessment </a:t>
            </a:r>
            <a:r>
              <a:rPr dirty="0" sz="1600" lang="en-GB">
                <a:latin typeface="Times New Roman" pitchFamily="18" charset="0"/>
                <a:cs typeface="Times New Roman" pitchFamily="18" charset="0"/>
              </a:rPr>
              <a:t>and choice of action on the basis of the principle of utility. </a:t>
            </a:r>
          </a:p>
          <a:p>
            <a:pPr>
              <a:lnSpc>
                <a:spcPct val="150000"/>
              </a:lnSpc>
            </a:pPr>
            <a:endParaRPr dirty="0" sz="1600" lang="en-GB">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6" name="Title 1"/>
          <p:cNvSpPr>
            <a:spLocks noGrp="1"/>
          </p:cNvSpPr>
          <p:nvPr>
            <p:ph type="title"/>
          </p:nvPr>
        </p:nvSpPr>
        <p:spPr/>
        <p:txBody>
          <a:bodyPr>
            <a:normAutofit fontScale="90000"/>
          </a:bodyPr>
          <a:p>
            <a:r>
              <a:rPr dirty="0" lang="en-GB" smtClean="0"/>
              <a:t>Jeremy Bentham Theory on Nursing Practice Application: </a:t>
            </a:r>
            <a:r>
              <a:rPr dirty="0" lang="en-GB" err="1" smtClean="0"/>
              <a:t>Cont</a:t>
            </a:r>
            <a:endParaRPr dirty="0" lang="en-GB"/>
          </a:p>
        </p:txBody>
      </p:sp>
      <p:sp>
        <p:nvSpPr>
          <p:cNvPr id="1048607" name="Content Placeholder 2"/>
          <p:cNvSpPr>
            <a:spLocks noGrp="1"/>
          </p:cNvSpPr>
          <p:nvPr>
            <p:ph idx="1"/>
          </p:nvPr>
        </p:nvSpPr>
        <p:spPr>
          <a:xfrm>
            <a:off x="971600" y="1412776"/>
            <a:ext cx="7715200" cy="5256584"/>
          </a:xfrm>
        </p:spPr>
        <p:txBody>
          <a:bodyPr>
            <a:noAutofit/>
          </a:bodyPr>
          <a:p>
            <a:pPr>
              <a:lnSpc>
                <a:spcPct val="200000"/>
              </a:lnSpc>
            </a:pPr>
            <a:r>
              <a:rPr dirty="0" sz="1800" lang="en-GB">
                <a:latin typeface="Times New Roman" pitchFamily="18" charset="0"/>
                <a:cs typeface="Times New Roman" pitchFamily="18" charset="0"/>
              </a:rPr>
              <a:t>Under Rule Utilitarianism: Agents should decide what to do in concrete situations by applying rules whose acceptance will produce the best consequences – that is, rules such as ‘Do not harm innocent others </a:t>
            </a:r>
          </a:p>
          <a:p>
            <a:pPr indent="0" marL="0">
              <a:lnSpc>
                <a:spcPct val="200000"/>
              </a:lnSpc>
              <a:buNone/>
            </a:pPr>
            <a:r>
              <a:rPr b="1" dirty="0" sz="1800" lang="en-GB" smtClean="0">
                <a:latin typeface="Times New Roman" pitchFamily="18" charset="0"/>
                <a:cs typeface="Times New Roman" pitchFamily="18" charset="0"/>
              </a:rPr>
              <a:t>A </a:t>
            </a:r>
            <a:r>
              <a:rPr b="1" dirty="0" sz="1800" lang="en-GB">
                <a:latin typeface="Times New Roman" pitchFamily="18" charset="0"/>
                <a:cs typeface="Times New Roman" pitchFamily="18" charset="0"/>
              </a:rPr>
              <a:t>two-step procedure </a:t>
            </a:r>
            <a:endParaRPr dirty="0" sz="1800" lang="en-GB">
              <a:latin typeface="Times New Roman" pitchFamily="18" charset="0"/>
              <a:cs typeface="Times New Roman" pitchFamily="18" charset="0"/>
            </a:endParaRPr>
          </a:p>
          <a:p>
            <a:pPr>
              <a:lnSpc>
                <a:spcPct val="200000"/>
              </a:lnSpc>
            </a:pPr>
            <a:r>
              <a:rPr dirty="0" sz="1800" lang="en-GB" smtClean="0">
                <a:latin typeface="Times New Roman" pitchFamily="18" charset="0"/>
                <a:cs typeface="Times New Roman" pitchFamily="18" charset="0"/>
              </a:rPr>
              <a:t>In </a:t>
            </a:r>
            <a:r>
              <a:rPr dirty="0" sz="1800" lang="en-GB">
                <a:latin typeface="Times New Roman" pitchFamily="18" charset="0"/>
                <a:cs typeface="Times New Roman" pitchFamily="18" charset="0"/>
              </a:rPr>
              <a:t>rule utilitarianism, assessments of the rightness or wrongness of actions proceed through a two-step procedure: </a:t>
            </a:r>
          </a:p>
          <a:p>
            <a:pPr indent="0" marL="0">
              <a:lnSpc>
                <a:spcPct val="200000"/>
              </a:lnSpc>
              <a:buNone/>
            </a:pPr>
            <a:r>
              <a:rPr dirty="0" sz="1800" lang="en-GB" smtClean="0">
                <a:latin typeface="Times New Roman" pitchFamily="18" charset="0"/>
                <a:cs typeface="Times New Roman" pitchFamily="18" charset="0"/>
              </a:rPr>
              <a:t>(</a:t>
            </a:r>
            <a:r>
              <a:rPr b="1" dirty="0" sz="1800" lang="en-GB">
                <a:latin typeface="Times New Roman" pitchFamily="18" charset="0"/>
                <a:cs typeface="Times New Roman" pitchFamily="18" charset="0"/>
              </a:rPr>
              <a:t>1</a:t>
            </a:r>
            <a:r>
              <a:rPr dirty="0" sz="1800" lang="en-GB">
                <a:latin typeface="Times New Roman" pitchFamily="18" charset="0"/>
                <a:cs typeface="Times New Roman" pitchFamily="18" charset="0"/>
              </a:rPr>
              <a:t>) </a:t>
            </a:r>
            <a:r>
              <a:rPr dirty="0" sz="1800" i="1" lang="en-GB">
                <a:latin typeface="Times New Roman" pitchFamily="18" charset="0"/>
                <a:cs typeface="Times New Roman" pitchFamily="18" charset="0"/>
              </a:rPr>
              <a:t>An assessment of moral norms (or rules) on the basis of the principle of utility</a:t>
            </a:r>
            <a:r>
              <a:rPr dirty="0" sz="1800" lang="en-GB">
                <a:latin typeface="Times New Roman" pitchFamily="18" charset="0"/>
                <a:cs typeface="Times New Roman" pitchFamily="18"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1" name="Title 1"/>
          <p:cNvSpPr>
            <a:spLocks noGrp="1"/>
          </p:cNvSpPr>
          <p:nvPr>
            <p:ph type="title"/>
          </p:nvPr>
        </p:nvSpPr>
        <p:spPr/>
        <p:txBody>
          <a:bodyPr>
            <a:normAutofit fontScale="90000"/>
          </a:bodyPr>
          <a:p>
            <a:r>
              <a:rPr dirty="0" lang="en-GB" smtClean="0"/>
              <a:t>Jeremy Bentham Theory on Nursing Practice Application: </a:t>
            </a:r>
            <a:r>
              <a:rPr dirty="0" lang="en-GB" err="1" smtClean="0"/>
              <a:t>Cont</a:t>
            </a:r>
            <a:endParaRPr dirty="0" lang="en-GB"/>
          </a:p>
        </p:txBody>
      </p:sp>
      <p:sp>
        <p:nvSpPr>
          <p:cNvPr id="1048602" name="Content Placeholder 2"/>
          <p:cNvSpPr>
            <a:spLocks noGrp="1"/>
          </p:cNvSpPr>
          <p:nvPr>
            <p:ph idx="1"/>
          </p:nvPr>
        </p:nvSpPr>
        <p:spPr>
          <a:xfrm>
            <a:off x="971600" y="1268760"/>
            <a:ext cx="7725544" cy="5589240"/>
          </a:xfrm>
        </p:spPr>
        <p:txBody>
          <a:bodyPr>
            <a:normAutofit fontScale="93750" lnSpcReduction="10000"/>
          </a:bodyPr>
          <a:p>
            <a:pPr>
              <a:lnSpc>
                <a:spcPct val="200000"/>
              </a:lnSpc>
            </a:pPr>
            <a:r>
              <a:rPr dirty="0" sz="1600" lang="en-GB" smtClean="0">
                <a:latin typeface="Times New Roman" pitchFamily="18" charset="0"/>
                <a:cs typeface="Times New Roman" pitchFamily="18" charset="0"/>
              </a:rPr>
              <a:t>One </a:t>
            </a:r>
            <a:r>
              <a:rPr dirty="0" sz="1600" lang="en-GB">
                <a:latin typeface="Times New Roman" pitchFamily="18" charset="0"/>
                <a:cs typeface="Times New Roman" pitchFamily="18" charset="0"/>
              </a:rPr>
              <a:t>should assess which moral norms (or set of moral norms) that will produce the best overall consequences for all the affected parties, if one assumes that all (or almost all) will follow or accept such norms. </a:t>
            </a:r>
          </a:p>
          <a:p>
            <a:pPr indent="0" marL="0">
              <a:lnSpc>
                <a:spcPct val="200000"/>
              </a:lnSpc>
              <a:buNone/>
            </a:pPr>
            <a:r>
              <a:rPr b="1" dirty="0" sz="1600" lang="en-GB" smtClean="0">
                <a:latin typeface="Times New Roman" pitchFamily="18" charset="0"/>
                <a:cs typeface="Times New Roman" pitchFamily="18" charset="0"/>
              </a:rPr>
              <a:t>2</a:t>
            </a:r>
            <a:r>
              <a:rPr dirty="0" sz="1600" lang="en-GB">
                <a:latin typeface="Times New Roman" pitchFamily="18" charset="0"/>
                <a:cs typeface="Times New Roman" pitchFamily="18" charset="0"/>
              </a:rPr>
              <a:t>) </a:t>
            </a:r>
            <a:r>
              <a:rPr dirty="0" sz="1600" i="1" lang="en-GB">
                <a:latin typeface="Times New Roman" pitchFamily="18" charset="0"/>
                <a:cs typeface="Times New Roman" pitchFamily="18" charset="0"/>
              </a:rPr>
              <a:t>An assessment of the rightness and wrongness of actions in concrete situations in view of the moral norms that are justified in the first step</a:t>
            </a:r>
            <a:r>
              <a:rPr dirty="0" sz="1600" lang="en-GB">
                <a:latin typeface="Times New Roman" pitchFamily="18" charset="0"/>
                <a:cs typeface="Times New Roman" pitchFamily="18" charset="0"/>
              </a:rPr>
              <a:t>: </a:t>
            </a:r>
          </a:p>
          <a:p>
            <a:pPr>
              <a:lnSpc>
                <a:spcPct val="200000"/>
              </a:lnSpc>
            </a:pPr>
            <a:r>
              <a:rPr dirty="0" sz="1600" lang="en-GB" smtClean="0">
                <a:latin typeface="Times New Roman" pitchFamily="18" charset="0"/>
                <a:cs typeface="Times New Roman" pitchFamily="18" charset="0"/>
              </a:rPr>
              <a:t>One </a:t>
            </a:r>
            <a:r>
              <a:rPr dirty="0" sz="1600" lang="en-GB">
                <a:latin typeface="Times New Roman" pitchFamily="18" charset="0"/>
                <a:cs typeface="Times New Roman" pitchFamily="18" charset="0"/>
              </a:rPr>
              <a:t>should determine how to act in a concrete situation on the basis of the moral norms justified in step one – even if an alternative course of action will have better consequences for all the affected parties in a given situation. </a:t>
            </a:r>
          </a:p>
          <a:p>
            <a:pPr>
              <a:lnSpc>
                <a:spcPct val="200000"/>
              </a:lnSpc>
            </a:pPr>
            <a:r>
              <a:rPr b="1" dirty="0" sz="1600" lang="en-GB" smtClean="0">
                <a:latin typeface="Times New Roman" pitchFamily="18" charset="0"/>
                <a:cs typeface="Times New Roman" pitchFamily="18" charset="0"/>
              </a:rPr>
              <a:t>Impartiality: </a:t>
            </a:r>
            <a:r>
              <a:rPr dirty="0" sz="1600" lang="en-GB" smtClean="0">
                <a:latin typeface="Times New Roman" pitchFamily="18" charset="0"/>
                <a:cs typeface="Times New Roman" pitchFamily="18" charset="0"/>
              </a:rPr>
              <a:t>Everyone </a:t>
            </a:r>
            <a:r>
              <a:rPr dirty="0" sz="1600" lang="en-GB">
                <a:latin typeface="Times New Roman" pitchFamily="18" charset="0"/>
                <a:cs typeface="Times New Roman" pitchFamily="18" charset="0"/>
              </a:rPr>
              <a:t>is equally important, and one should give equal weight to each person’s (or sentient being’s) good or utility/welfare (all who count equally)</a:t>
            </a:r>
            <a:r>
              <a:rPr dirty="0" sz="1600" lang="en-US">
                <a:latin typeface="Times New Roman" pitchFamily="18" charset="0"/>
                <a:cs typeface="Times New Roman" pitchFamily="18" charset="0"/>
              </a:rPr>
              <a:t> </a:t>
            </a:r>
            <a:r>
              <a:rPr dirty="0" sz="1600" lang="en-US">
                <a:latin typeface="Times New Roman" pitchFamily="18" charset="0"/>
                <a:cs typeface="Times New Roman" pitchFamily="18" charset="0"/>
              </a:rPr>
              <a:t>(</a:t>
            </a:r>
            <a:r>
              <a:rPr dirty="0" sz="1600" lang="en-US">
                <a:latin typeface="Times New Roman" pitchFamily="18" charset="0"/>
                <a:cs typeface="Times New Roman" pitchFamily="18" charset="0"/>
              </a:rPr>
              <a:t>Rivh&amp;Butts</a:t>
            </a:r>
            <a:r>
              <a:rPr dirty="0" sz="1600" lang="en-US">
                <a:latin typeface="Times New Roman" pitchFamily="18" charset="0"/>
                <a:cs typeface="Times New Roman" pitchFamily="18" charset="0"/>
              </a:rPr>
              <a:t>,</a:t>
            </a:r>
            <a:r>
              <a:rPr dirty="0" sz="1600" lang="en-GB">
                <a:latin typeface="Times New Roman" pitchFamily="18" charset="0"/>
                <a:cs typeface="Times New Roman" pitchFamily="18" charset="0"/>
              </a:rPr>
              <a:t> </a:t>
            </a:r>
            <a:r>
              <a:rPr dirty="0" sz="1600" lang="en-US">
                <a:latin typeface="Times New Roman" pitchFamily="18" charset="0"/>
                <a:cs typeface="Times New Roman" pitchFamily="18" charset="0"/>
              </a:rPr>
              <a:t>2015</a:t>
            </a:r>
            <a:r>
              <a:rPr dirty="0" sz="1600" lang="en-US">
                <a:latin typeface="Times New Roman" pitchFamily="18" charset="0"/>
                <a:cs typeface="Times New Roman" pitchFamily="18" charset="0"/>
              </a:rPr>
              <a:t>)</a:t>
            </a:r>
            <a:r>
              <a:rPr dirty="0" sz="1600" lang="en-US">
                <a:latin typeface="Times New Roman" pitchFamily="18" charset="0"/>
                <a:cs typeface="Times New Roman" pitchFamily="18" charset="0"/>
              </a:rPr>
              <a:t>.</a:t>
            </a:r>
            <a:endParaRPr altLang="en-US" lang="zh-CN"/>
          </a:p>
          <a:p>
            <a:pPr>
              <a:lnSpc>
                <a:spcPct val="200000"/>
              </a:lnSpc>
            </a:pPr>
            <a:r>
              <a:rPr dirty="0" sz="1600" lang="en-GB" smtClean="0">
                <a:latin typeface="Times New Roman" pitchFamily="18" charset="0"/>
                <a:cs typeface="Times New Roman" pitchFamily="18" charset="0"/>
              </a:rPr>
              <a:t>Utilitarianism </a:t>
            </a:r>
            <a:r>
              <a:rPr dirty="0" sz="1600" lang="en-GB">
                <a:latin typeface="Times New Roman" pitchFamily="18" charset="0"/>
                <a:cs typeface="Times New Roman" pitchFamily="18" charset="0"/>
              </a:rPr>
              <a:t>is an agent-neutral theory</a:t>
            </a:r>
            <a:r>
              <a:rPr dirty="0" sz="1800" lang="en-GB">
                <a:latin typeface="Times New Roman" pitchFamily="18" charset="0"/>
                <a:cs typeface="Times New Roman" pitchFamily="1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6" name="Title 1"/>
          <p:cNvSpPr>
            <a:spLocks noGrp="1"/>
          </p:cNvSpPr>
          <p:nvPr>
            <p:ph type="title"/>
          </p:nvPr>
        </p:nvSpPr>
        <p:spPr>
          <a:xfrm>
            <a:off x="1043608" y="274638"/>
            <a:ext cx="7643192" cy="706090"/>
          </a:xfrm>
        </p:spPr>
        <p:txBody>
          <a:bodyPr>
            <a:normAutofit/>
          </a:bodyPr>
          <a:p>
            <a:r>
              <a:rPr dirty="0" lang="en-GB" smtClean="0"/>
              <a:t>Conclusion</a:t>
            </a:r>
            <a:endParaRPr dirty="0" lang="en-GB"/>
          </a:p>
        </p:txBody>
      </p:sp>
      <p:sp>
        <p:nvSpPr>
          <p:cNvPr id="1048597" name="Content Placeholder 2"/>
          <p:cNvSpPr>
            <a:spLocks noGrp="1"/>
          </p:cNvSpPr>
          <p:nvPr>
            <p:ph idx="1"/>
          </p:nvPr>
        </p:nvSpPr>
        <p:spPr>
          <a:xfrm>
            <a:off x="971600" y="980728"/>
            <a:ext cx="7715200" cy="5544616"/>
          </a:xfrm>
        </p:spPr>
        <p:txBody>
          <a:bodyPr>
            <a:noAutofit/>
          </a:bodyPr>
          <a:p>
            <a:pPr>
              <a:lnSpc>
                <a:spcPct val="150000"/>
              </a:lnSpc>
            </a:pPr>
            <a:r>
              <a:rPr dirty="0" sz="1700" lang="en-GB">
                <a:latin typeface="Times New Roman" pitchFamily="18" charset="0"/>
                <a:cs typeface="Times New Roman" pitchFamily="18" charset="0"/>
              </a:rPr>
              <a:t>Utilitarianism within nursing refers to: the idea of promoting the most good and the least amount of harm. the consideration of personal character and values in decision making. the study of ethics focused on rules and the nurse's duties. the ability of the nurse to think abstractly (</a:t>
            </a:r>
            <a:r>
              <a:rPr dirty="0" sz="1700" lang="en-GB" err="1">
                <a:latin typeface="Times New Roman" pitchFamily="18" charset="0"/>
                <a:cs typeface="Times New Roman" pitchFamily="18" charset="0"/>
              </a:rPr>
              <a:t>Playford</a:t>
            </a:r>
            <a:r>
              <a:rPr dirty="0" sz="1700" lang="en-GB">
                <a:latin typeface="Times New Roman" pitchFamily="18" charset="0"/>
                <a:cs typeface="Times New Roman" pitchFamily="18" charset="0"/>
              </a:rPr>
              <a:t> et al, </a:t>
            </a:r>
            <a:r>
              <a:rPr dirty="0" sz="1700" lang="en-US">
                <a:latin typeface="Times New Roman" pitchFamily="18" charset="0"/>
                <a:cs typeface="Times New Roman" pitchFamily="18" charset="0"/>
              </a:rPr>
              <a:t> </a:t>
            </a:r>
            <a:r>
              <a:rPr dirty="0" sz="1700" lang="en-US">
                <a:latin typeface="Times New Roman" pitchFamily="18" charset="0"/>
                <a:cs typeface="Times New Roman" pitchFamily="18" charset="0"/>
              </a:rPr>
              <a:t>2015</a:t>
            </a:r>
            <a:r>
              <a:rPr dirty="0" sz="1700" lang="en-US">
                <a:latin typeface="Times New Roman" pitchFamily="18" charset="0"/>
                <a:cs typeface="Times New Roman" pitchFamily="18" charset="0"/>
              </a:rPr>
              <a:t>)</a:t>
            </a:r>
            <a:r>
              <a:rPr dirty="0" sz="1700" lang="en-US">
                <a:latin typeface="Times New Roman" pitchFamily="18" charset="0"/>
                <a:cs typeface="Times New Roman" pitchFamily="18" charset="0"/>
              </a:rPr>
              <a:t>.</a:t>
            </a:r>
            <a:endParaRPr altLang="en-US" lang="zh-CN"/>
          </a:p>
          <a:p>
            <a:pPr>
              <a:lnSpc>
                <a:spcPct val="150000"/>
              </a:lnSpc>
            </a:pPr>
            <a:r>
              <a:rPr dirty="0" sz="1700" lang="en-GB">
                <a:latin typeface="Times New Roman" pitchFamily="18" charset="0"/>
                <a:cs typeface="Times New Roman" pitchFamily="18" charset="0"/>
              </a:rPr>
              <a:t>A few examples of utilitarian approach in medical care include setting a target by hospitals for resuscitation of premature </a:t>
            </a:r>
            <a:r>
              <a:rPr dirty="0" sz="1700" lang="en-GB" err="1">
                <a:latin typeface="Times New Roman" pitchFamily="18" charset="0"/>
                <a:cs typeface="Times New Roman" pitchFamily="18" charset="0"/>
              </a:rPr>
              <a:t>newborns</a:t>
            </a:r>
            <a:r>
              <a:rPr dirty="0" sz="1700" lang="en-GB">
                <a:latin typeface="Times New Roman" pitchFamily="18" charset="0"/>
                <a:cs typeface="Times New Roman" pitchFamily="18" charset="0"/>
              </a:rPr>
              <a:t> (gestational age) or treatment of burns patients (degree of injury) based on the availability of time and resources.</a:t>
            </a:r>
          </a:p>
          <a:p>
            <a:pPr>
              <a:lnSpc>
                <a:spcPct val="150000"/>
              </a:lnSpc>
            </a:pPr>
            <a:r>
              <a:rPr dirty="0" sz="1700" lang="en-GB">
                <a:latin typeface="Times New Roman" pitchFamily="18" charset="0"/>
                <a:cs typeface="Times New Roman" pitchFamily="18" charset="0"/>
              </a:rPr>
              <a:t>In the utilitarian approach, decisions are chose based on the greatest amount of benefit obtained for the greatest number of individuals. This is also known as the consequentialist approach since the outcomes determine the morality of the intervention. This approach could lead to harm to some individuals while the net outcome is maximum benefit. This approach is usually guided by the calculated benefits or harms for an action or intervention based on evidence.</a:t>
            </a:r>
          </a:p>
          <a:p>
            <a:endParaRPr dirty="0"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1" name="Title 1"/>
          <p:cNvSpPr>
            <a:spLocks noGrp="1"/>
          </p:cNvSpPr>
          <p:nvPr>
            <p:ph type="title"/>
          </p:nvPr>
        </p:nvSpPr>
        <p:spPr/>
        <p:txBody>
          <a:bodyPr/>
          <a:p>
            <a:r>
              <a:rPr dirty="0" lang="en-GB" smtClean="0">
                <a:latin typeface="Times New Roman" pitchFamily="18" charset="0"/>
                <a:cs typeface="Times New Roman" pitchFamily="18" charset="0"/>
              </a:rPr>
              <a:t>References</a:t>
            </a:r>
            <a:endParaRPr dirty="0" lang="en-GB">
              <a:latin typeface="Times New Roman" pitchFamily="18" charset="0"/>
              <a:cs typeface="Times New Roman" pitchFamily="18" charset="0"/>
            </a:endParaRPr>
          </a:p>
        </p:txBody>
      </p:sp>
      <p:sp>
        <p:nvSpPr>
          <p:cNvPr id="1048592" name="Content Placeholder 2"/>
          <p:cNvSpPr>
            <a:spLocks noGrp="1"/>
          </p:cNvSpPr>
          <p:nvPr>
            <p:ph idx="1"/>
          </p:nvPr>
        </p:nvSpPr>
        <p:spPr/>
        <p:txBody>
          <a:bodyPr>
            <a:normAutofit fontScale="94444" lnSpcReduction="20000"/>
          </a:bodyPr>
          <a:p>
            <a:pPr>
              <a:lnSpc>
                <a:spcPct val="200000"/>
              </a:lnSpc>
            </a:pPr>
            <a:r>
              <a:rPr dirty="0" sz="1800" lang="en-GB">
                <a:latin typeface="Times New Roman" pitchFamily="18" charset="0"/>
                <a:cs typeface="Times New Roman" pitchFamily="18" charset="0"/>
              </a:rPr>
              <a:t>Butts, J. B., &amp; Rich, K. L. (2005). Nursing Ethics: Across the Curriculum and Into Practice Book Review. Online Journal of Health Ethics, 2(2). </a:t>
            </a:r>
            <a:r>
              <a:rPr dirty="0" sz="1800" lang="en-US">
                <a:latin typeface="Times New Roman" pitchFamily="18" charset="0"/>
                <a:cs typeface="Times New Roman" pitchFamily="18" charset="0"/>
              </a:rPr>
              <a:t>Retrieved</a:t>
            </a:r>
            <a:r>
              <a:rPr dirty="0" sz="1800" lang="en-US">
                <a:latin typeface="Times New Roman" pitchFamily="18" charset="0"/>
                <a:cs typeface="Times New Roman" pitchFamily="18" charset="0"/>
              </a:rPr>
              <a:t> </a:t>
            </a:r>
            <a:r>
              <a:rPr dirty="0" sz="1800" lang="en-US">
                <a:latin typeface="Times New Roman" pitchFamily="18" charset="0"/>
                <a:cs typeface="Times New Roman" pitchFamily="18" charset="0"/>
              </a:rPr>
              <a:t>from</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 </a:t>
            </a:r>
            <a:r>
              <a:rPr dirty="0" sz="1800" lang="en-GB">
                <a:latin typeface="Times New Roman" pitchFamily="18" charset="0"/>
                <a:cs typeface="Times New Roman" pitchFamily="18" charset="0"/>
              </a:rPr>
              <a:t>http://dx.doi.org/10.18785/ojhe.0202.02</a:t>
            </a:r>
            <a:endParaRPr dirty="0" sz="1800" lang="en-GB">
              <a:latin typeface="Times New Roman" pitchFamily="18" charset="0"/>
              <a:cs typeface="Times New Roman" pitchFamily="18" charset="0"/>
            </a:endParaRPr>
          </a:p>
          <a:p>
            <a:pPr>
              <a:lnSpc>
                <a:spcPct val="200000"/>
              </a:lnSpc>
            </a:pPr>
            <a:r>
              <a:rPr dirty="0" sz="1800" lang="en-GB">
                <a:latin typeface="Times New Roman" pitchFamily="18" charset="0"/>
                <a:cs typeface="Times New Roman" pitchFamily="18" charset="0"/>
              </a:rPr>
              <a:t>Mack P. (2004). Utilitarian Ethics in Healthcare. </a:t>
            </a:r>
            <a:r>
              <a:rPr dirty="0" sz="1800" lang="en-GB" err="1">
                <a:latin typeface="Times New Roman" pitchFamily="18" charset="0"/>
                <a:cs typeface="Times New Roman" pitchFamily="18" charset="0"/>
              </a:rPr>
              <a:t>Int</a:t>
            </a:r>
            <a:r>
              <a:rPr dirty="0" sz="1800" lang="en-GB">
                <a:latin typeface="Times New Roman" pitchFamily="18" charset="0"/>
                <a:cs typeface="Times New Roman" pitchFamily="18" charset="0"/>
              </a:rPr>
              <a:t> J </a:t>
            </a:r>
            <a:r>
              <a:rPr dirty="0" sz="1800" lang="en-GB" err="1">
                <a:latin typeface="Times New Roman" pitchFamily="18" charset="0"/>
                <a:cs typeface="Times New Roman" pitchFamily="18" charset="0"/>
              </a:rPr>
              <a:t>Comput</a:t>
            </a:r>
            <a:r>
              <a:rPr dirty="0" sz="1800" lang="en-GB">
                <a:latin typeface="Times New Roman" pitchFamily="18" charset="0"/>
                <a:cs typeface="Times New Roman" pitchFamily="18" charset="0"/>
              </a:rPr>
              <a:t> Internet Manage.;12:63–72</a:t>
            </a:r>
            <a:r>
              <a:rPr dirty="0" sz="1800" lang="en-GB" smtClean="0">
                <a:latin typeface="Times New Roman" pitchFamily="18" charset="0"/>
                <a:cs typeface="Times New Roman" pitchFamily="18" charset="0"/>
              </a:rPr>
              <a:t>.</a:t>
            </a:r>
            <a:endParaRPr dirty="0" sz="1800" lang="en-GB">
              <a:latin typeface="Times New Roman" pitchFamily="18" charset="0"/>
              <a:cs typeface="Times New Roman" pitchFamily="18" charset="0"/>
            </a:endParaRPr>
          </a:p>
          <a:p>
            <a:pPr>
              <a:lnSpc>
                <a:spcPct val="200000"/>
              </a:lnSpc>
            </a:pPr>
            <a:r>
              <a:rPr dirty="0" sz="1800" lang="en-GB" err="1">
                <a:latin typeface="Times New Roman" pitchFamily="18" charset="0"/>
                <a:cs typeface="Times New Roman" pitchFamily="18" charset="0"/>
              </a:rPr>
              <a:t>Playford</a:t>
            </a:r>
            <a:r>
              <a:rPr dirty="0" sz="1800" lang="en-GB">
                <a:latin typeface="Times New Roman" pitchFamily="18" charset="0"/>
                <a:cs typeface="Times New Roman" pitchFamily="18" charset="0"/>
              </a:rPr>
              <a:t> R, Roberts T, &amp; </a:t>
            </a:r>
            <a:r>
              <a:rPr dirty="0" sz="1800" lang="en-GB" err="1">
                <a:latin typeface="Times New Roman" pitchFamily="18" charset="0"/>
                <a:cs typeface="Times New Roman" pitchFamily="18" charset="0"/>
              </a:rPr>
              <a:t>Playford</a:t>
            </a:r>
            <a:r>
              <a:rPr dirty="0" sz="1800" lang="en-GB">
                <a:latin typeface="Times New Roman" pitchFamily="18" charset="0"/>
                <a:cs typeface="Times New Roman" pitchFamily="18" charset="0"/>
              </a:rPr>
              <a:t> E. (2015). Deontological and Utilitarian Ethics: A brief Introduction in the Context of Disorders of Consciousness. </a:t>
            </a:r>
            <a:r>
              <a:rPr dirty="0" sz="1800" lang="en-GB" err="1">
                <a:latin typeface="Times New Roman" pitchFamily="18" charset="0"/>
                <a:cs typeface="Times New Roman" pitchFamily="18" charset="0"/>
              </a:rPr>
              <a:t>Disabil</a:t>
            </a:r>
            <a:r>
              <a:rPr dirty="0" sz="1800" lang="en-GB">
                <a:latin typeface="Times New Roman" pitchFamily="18" charset="0"/>
                <a:cs typeface="Times New Roman" pitchFamily="18" charset="0"/>
              </a:rPr>
              <a:t> </a:t>
            </a:r>
            <a:r>
              <a:rPr dirty="0" sz="1800" lang="en-GB" err="1">
                <a:latin typeface="Times New Roman" pitchFamily="18" charset="0"/>
                <a:cs typeface="Times New Roman" pitchFamily="18" charset="0"/>
              </a:rPr>
              <a:t>Rehabil</a:t>
            </a:r>
            <a:r>
              <a:rPr dirty="0" sz="1800" lang="en-GB">
                <a:latin typeface="Times New Roman" pitchFamily="18" charset="0"/>
                <a:cs typeface="Times New Roman" pitchFamily="18" charset="0"/>
              </a:rPr>
              <a:t>. 37:2006–11.Retrieved from: https://</a:t>
            </a:r>
            <a:r>
              <a:rPr dirty="0" sz="1800" lang="en-GB" smtClean="0">
                <a:latin typeface="Times New Roman" pitchFamily="18" charset="0"/>
                <a:cs typeface="Times New Roman" pitchFamily="18" charset="0"/>
              </a:rPr>
              <a:t>www.ncbi.nlm.nih.gov/pubmed/25482728</a:t>
            </a:r>
            <a:endParaRPr dirty="0" sz="1800" lang="en-GB">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3" name="Title 1"/>
          <p:cNvSpPr>
            <a:spLocks noGrp="1"/>
          </p:cNvSpPr>
          <p:nvPr>
            <p:ph type="title"/>
          </p:nvPr>
        </p:nvSpPr>
        <p:spPr/>
        <p:txBody>
          <a:bodyPr/>
          <a:p>
            <a:r>
              <a:rPr dirty="0" lang="en-GB" smtClean="0">
                <a:latin typeface="Times New Roman" pitchFamily="18" charset="0"/>
                <a:cs typeface="Times New Roman" pitchFamily="18" charset="0"/>
              </a:rPr>
              <a:t>References</a:t>
            </a:r>
            <a:endParaRPr dirty="0" lang="en-GB">
              <a:latin typeface="Times New Roman" pitchFamily="18" charset="0"/>
              <a:cs typeface="Times New Roman" pitchFamily="18" charset="0"/>
            </a:endParaRPr>
          </a:p>
        </p:txBody>
      </p:sp>
      <p:sp>
        <p:nvSpPr>
          <p:cNvPr id="1048594" name="Content Placeholder 2"/>
          <p:cNvSpPr>
            <a:spLocks noGrp="1"/>
          </p:cNvSpPr>
          <p:nvPr>
            <p:ph idx="1"/>
          </p:nvPr>
        </p:nvSpPr>
        <p:spPr/>
        <p:txBody>
          <a:bodyPr>
            <a:normAutofit/>
          </a:bodyPr>
          <a:p>
            <a:pPr>
              <a:lnSpc>
                <a:spcPct val="200000"/>
              </a:lnSpc>
            </a:pPr>
            <a:r>
              <a:rPr sz="1800" lang="en-GB" smtClean="0">
                <a:latin typeface="Times New Roman" pitchFamily="18" charset="0"/>
                <a:cs typeface="Times New Roman" pitchFamily="18" charset="0"/>
              </a:rPr>
              <a:t>Smart</a:t>
            </a:r>
            <a:r>
              <a:rPr dirty="0" sz="1800" lang="en-GB">
                <a:latin typeface="Times New Roman" pitchFamily="18" charset="0"/>
                <a:cs typeface="Times New Roman" pitchFamily="18" charset="0"/>
              </a:rPr>
              <a:t>, J. (1973). An Outline of a System of Utilitarian Ethics”, in Smart &amp; Williams, </a:t>
            </a:r>
            <a:r>
              <a:rPr dirty="0" sz="1800" i="1" lang="en-GB">
                <a:latin typeface="Times New Roman" pitchFamily="18" charset="0"/>
                <a:cs typeface="Times New Roman" pitchFamily="18" charset="0"/>
              </a:rPr>
              <a:t>Utilitarianism: For and Against</a:t>
            </a:r>
            <a:r>
              <a:rPr dirty="0" sz="1800" lang="en-GB">
                <a:latin typeface="Times New Roman" pitchFamily="18" charset="0"/>
                <a:cs typeface="Times New Roman" pitchFamily="18" charset="0"/>
              </a:rPr>
              <a:t>. Cambridge.</a:t>
            </a:r>
          </a:p>
          <a:p>
            <a:pPr>
              <a:lnSpc>
                <a:spcPct val="200000"/>
              </a:lnSpc>
            </a:pPr>
            <a:r>
              <a:rPr dirty="0" sz="1800" lang="en-GB" err="1">
                <a:latin typeface="Times New Roman" pitchFamily="18" charset="0"/>
                <a:cs typeface="Times New Roman" pitchFamily="18" charset="0"/>
              </a:rPr>
              <a:t>Torbjørn</a:t>
            </a:r>
            <a:r>
              <a:rPr dirty="0" sz="1800" lang="en-GB">
                <a:latin typeface="Times New Roman" pitchFamily="18" charset="0"/>
                <a:cs typeface="Times New Roman" pitchFamily="18" charset="0"/>
              </a:rPr>
              <a:t> T. (2009). </a:t>
            </a:r>
            <a:r>
              <a:rPr dirty="0" sz="1800" i="1" lang="en-GB">
                <a:latin typeface="Times New Roman" pitchFamily="18" charset="0"/>
                <a:cs typeface="Times New Roman" pitchFamily="18" charset="0"/>
              </a:rPr>
              <a:t>Understanding Ethics. An Introduction to Moral Theory. Second Edition</a:t>
            </a:r>
            <a:r>
              <a:rPr dirty="0" sz="1800" lang="en-GB">
                <a:latin typeface="Times New Roman" pitchFamily="18" charset="0"/>
                <a:cs typeface="Times New Roman" pitchFamily="18" charset="0"/>
              </a:rPr>
              <a:t>. Edinburgh University Press, 2009, p. 20.</a:t>
            </a:r>
          </a:p>
          <a:p>
            <a:pPr>
              <a:lnSpc>
                <a:spcPct val="200000"/>
              </a:lnSpc>
            </a:pPr>
            <a:endParaRPr dirty="0" sz="1800" lang="en-GB">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Hewlett-Packard</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Jeremy Bentham: Explanatory and Normative Environmental Theory</dc:title>
  <dc:creator>User</dc:creator>
  <cp:lastModifiedBy>User</cp:lastModifiedBy>
  <dcterms:created xsi:type="dcterms:W3CDTF">2018-10-27T22:40:02Z</dcterms:created>
  <dcterms:modified xsi:type="dcterms:W3CDTF">2018-10-28T23:55:36Z</dcterms:modified>
</cp:coreProperties>
</file>